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0" r:id="rId22"/>
    <p:sldId id="272" r:id="rId23"/>
    <p:sldId id="273" r:id="rId24"/>
    <p:sldId id="274" r:id="rId25"/>
    <p:sldId id="275" r:id="rId26"/>
    <p:sldId id="282" r:id="rId27"/>
    <p:sldId id="281" r:id="rId28"/>
    <p:sldId id="284" r:id="rId29"/>
    <p:sldId id="285" r:id="rId30"/>
    <p:sldId id="283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9" r:id="rId40"/>
    <p:sldId id="300" r:id="rId41"/>
    <p:sldId id="297" r:id="rId42"/>
    <p:sldId id="301" r:id="rId43"/>
    <p:sldId id="304" r:id="rId44"/>
    <p:sldId id="296" r:id="rId45"/>
    <p:sldId id="303" r:id="rId46"/>
    <p:sldId id="302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3345" autoAdjust="0"/>
  </p:normalViewPr>
  <p:slideViewPr>
    <p:cSldViewPr snapToGrid="0">
      <p:cViewPr varScale="1">
        <p:scale>
          <a:sx n="69" d="100"/>
          <a:sy n="69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117B-E706-44E7-A6A5-3F61C85F0467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1983-AC3A-4438-AD90-BA756CACCA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31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Appendix: P388, 389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7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A^T = lambda</a:t>
            </a:r>
            <a:r>
              <a:rPr lang="en-US" altLang="zh-TW" baseline="0" dirty="0" smtClean="0"/>
              <a:t> A</a:t>
            </a:r>
          </a:p>
          <a:p>
            <a:r>
              <a:rPr lang="en-US" altLang="zh-TW" baseline="0" dirty="0" smtClean="0"/>
              <a:t>ATT = A = </a:t>
            </a:r>
            <a:r>
              <a:rPr lang="en-US" altLang="zh-TW" baseline="0" dirty="0" err="1" smtClean="0"/>
              <a:t>lable</a:t>
            </a:r>
            <a:r>
              <a:rPr lang="en-US" altLang="zh-TW" baseline="0" dirty="0" smtClean="0"/>
              <a:t> AT = label </a:t>
            </a:r>
            <a:r>
              <a:rPr lang="en-US" altLang="zh-TW" baseline="0" dirty="0" err="1" smtClean="0"/>
              <a:t>label</a:t>
            </a:r>
            <a:r>
              <a:rPr lang="en-US" altLang="zh-TW" baseline="0" dirty="0" smtClean="0"/>
              <a:t>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04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96E1DBC-DA86-4BB4-8D7C-F266FAB592C2}" type="mathplaceholder">
                        <a:rPr lang="zh-TW" altLang="en-US" i="1" smtClean="0">
                          <a:latin typeface="Cambria Math" panose="02040503050406030204" pitchFamily="18" charset="0"/>
                        </a:rPr>
                        <a:t>在這裡鍵入方程式。</a:t>
                      </a:fl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i="0" smtClean="0">
                    <a:latin typeface="Cambria Math" panose="02040503050406030204" pitchFamily="18" charset="0"/>
                  </a:rPr>
                  <a:t>"在這裡鍵入方程式。"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48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5F5A2-2986-4561-AC8B-4EA898F97917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12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授課時間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DAE2-1044-44AA-8E16-BB9FD2E2B3C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03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0, 0’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0 + 0’ = 0</a:t>
            </a:r>
          </a:p>
          <a:p>
            <a:r>
              <a:rPr lang="en-US" altLang="zh-TW" dirty="0" smtClean="0"/>
              <a:t>0’ + 0 = 0’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35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Should I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mention </a:t>
            </a:r>
            <a:r>
              <a:rPr lang="en-US" altLang="zh-TW" baseline="0" dirty="0" err="1" smtClean="0"/>
              <a:t>talr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exniosn</a:t>
            </a:r>
            <a:r>
              <a:rPr lang="en-US" altLang="zh-TW" baseline="0" dirty="0" smtClean="0"/>
              <a:t>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Is kind of </a:t>
            </a:r>
            <a:r>
              <a:rPr lang="en-US" altLang="zh-TW" dirty="0" err="1" smtClean="0"/>
              <a:t>redundent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65B73-BC65-4DC3-B604-FDE19E1294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55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Smooth function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14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Isomorphism</a:t>
            </a:r>
          </a:p>
          <a:p>
            <a:r>
              <a:rPr lang="en-US" altLang="zh-TW" b="0" dirty="0" smtClean="0">
                <a:effectLst/>
              </a:rPr>
              <a:t>【</a:t>
            </a:r>
            <a:r>
              <a:rPr lang="zh-TW" altLang="en-US" b="0" dirty="0" smtClean="0">
                <a:effectLst/>
              </a:rPr>
              <a:t>生</a:t>
            </a:r>
            <a:r>
              <a:rPr lang="en-US" altLang="zh-TW" b="0" dirty="0" smtClean="0">
                <a:effectLst/>
              </a:rPr>
              <a:t>】</a:t>
            </a:r>
            <a:r>
              <a:rPr lang="zh-TW" altLang="en-US" b="0" dirty="0" smtClean="0">
                <a:effectLst/>
              </a:rPr>
              <a:t>異種同形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係指成功存活的有機體，其活動模式會為其他有機體倣效。</a:t>
            </a:r>
            <a:endParaRPr lang="zh-TW" altLang="en-US" b="0" dirty="0" smtClean="0">
              <a:effectLst/>
            </a:endParaRPr>
          </a:p>
          <a:p>
            <a:r>
              <a:rPr lang="en-US" altLang="zh-TW" dirty="0" smtClean="0">
                <a:effectLst/>
              </a:rPr>
              <a:t>	Pterosaur</a:t>
            </a:r>
            <a:r>
              <a:rPr lang="zh-TW" altLang="en-US" dirty="0" smtClean="0">
                <a:effectLst/>
              </a:rPr>
              <a:t> </a:t>
            </a:r>
            <a:endParaRPr lang="en-US" altLang="zh-TW" dirty="0" smtClean="0">
              <a:effectLst/>
            </a:endParaRPr>
          </a:p>
          <a:p>
            <a:endParaRPr lang="zh-TW" altLang="en-US" dirty="0" smtClean="0">
              <a:effectLst/>
            </a:endParaRPr>
          </a:p>
          <a:p>
            <a:r>
              <a:rPr lang="en-US" altLang="zh-TW" b="0" dirty="0" smtClean="0">
                <a:effectLst/>
              </a:rPr>
              <a:t>【</a:t>
            </a:r>
            <a:r>
              <a:rPr lang="zh-TW" altLang="en-US" b="0" dirty="0" smtClean="0">
                <a:effectLst/>
              </a:rPr>
              <a:t>數</a:t>
            </a:r>
            <a:r>
              <a:rPr lang="en-US" altLang="zh-TW" b="0" dirty="0" smtClean="0">
                <a:effectLst/>
              </a:rPr>
              <a:t>】</a:t>
            </a:r>
            <a:r>
              <a:rPr lang="zh-TW" altLang="en-US" b="0" dirty="0" smtClean="0">
                <a:effectLst/>
              </a:rPr>
              <a:t>同型性</a:t>
            </a:r>
          </a:p>
          <a:p>
            <a:r>
              <a:rPr lang="zh-TW" altLang="en-US" dirty="0" smtClean="0">
                <a:effectLst/>
              </a:rPr>
              <a:t> </a:t>
            </a:r>
          </a:p>
          <a:p>
            <a:r>
              <a:rPr lang="en-US" altLang="zh-TW" b="0" dirty="0" smtClean="0">
                <a:effectLst/>
              </a:rPr>
              <a:t>【</a:t>
            </a:r>
            <a:r>
              <a:rPr lang="zh-TW" altLang="en-US" b="0" dirty="0" smtClean="0">
                <a:effectLst/>
              </a:rPr>
              <a:t>化</a:t>
            </a:r>
            <a:r>
              <a:rPr lang="en-US" altLang="zh-TW" b="0" dirty="0" smtClean="0">
                <a:effectLst/>
              </a:rPr>
              <a:t>】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化學式相似的物質形成結構類型相同的晶體的現象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0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5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11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11983-AC3A-4438-AD90-BA756CACCAC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5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5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6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7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12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7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79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9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92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2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2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F18A-B211-4384-AABA-38819577DACF}" type="datetimeFigureOut">
              <a:rPr lang="zh-TW" altLang="en-US" smtClean="0"/>
              <a:t>2016/6/8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3752-EC9E-4F01-87F7-3B124EB9E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7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3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9.png"/><Relationship Id="rId4" Type="http://schemas.openxmlformats.org/officeDocument/2006/relationships/image" Target="../media/image75.png"/><Relationship Id="rId9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6.png"/><Relationship Id="rId7" Type="http://schemas.openxmlformats.org/officeDocument/2006/relationships/image" Target="../media/image14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Beyond Vectors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678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Review: Subspace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vector set V is called a subspace if it has the following three properties:</a:t>
            </a:r>
          </a:p>
          <a:p>
            <a:r>
              <a:rPr lang="en-US" altLang="zh-TW" dirty="0" smtClean="0"/>
              <a:t>1. The zero vector </a:t>
            </a:r>
            <a:r>
              <a:rPr lang="en-US" altLang="zh-TW" b="1" dirty="0" smtClean="0"/>
              <a:t>0</a:t>
            </a:r>
            <a:r>
              <a:rPr lang="en-US" altLang="zh-TW" dirty="0" smtClean="0"/>
              <a:t> belongs to V</a:t>
            </a:r>
          </a:p>
          <a:p>
            <a:r>
              <a:rPr lang="en-US" altLang="zh-TW" dirty="0" smtClean="0"/>
              <a:t>2. If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 belong to V, then </a:t>
            </a:r>
            <a:r>
              <a:rPr lang="en-US" altLang="zh-TW" b="1" dirty="0" err="1" smtClean="0"/>
              <a:t>u+w</a:t>
            </a:r>
            <a:r>
              <a:rPr lang="en-US" altLang="zh-TW" dirty="0" smtClean="0"/>
              <a:t> belongs to V</a:t>
            </a:r>
          </a:p>
          <a:p>
            <a:endParaRPr lang="en-US" altLang="zh-TW" dirty="0"/>
          </a:p>
          <a:p>
            <a:r>
              <a:rPr lang="en-US" altLang="zh-TW" dirty="0" smtClean="0"/>
              <a:t>3. If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belongs to V, and c is a scalar, then c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 belongs to V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02050" y="3739684"/>
            <a:ext cx="48133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Closed under (vector) addition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025263" y="4829716"/>
            <a:ext cx="549008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Closed under scalar multiplication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835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Are they subspaces?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All the functions pass 0 at t</a:t>
            </a:r>
            <a:r>
              <a:rPr lang="en-US" altLang="zh-TW" baseline="-25000" dirty="0" smtClean="0"/>
              <a:t>0</a:t>
            </a:r>
          </a:p>
          <a:p>
            <a:r>
              <a:rPr lang="en-US" altLang="zh-TW" dirty="0" smtClean="0"/>
              <a:t>All the matrices whose trace equal to zero</a:t>
            </a:r>
          </a:p>
          <a:p>
            <a:r>
              <a:rPr lang="en-US" altLang="zh-TW" dirty="0"/>
              <a:t>All the matrices </a:t>
            </a:r>
            <a:r>
              <a:rPr lang="en-US" altLang="zh-TW" dirty="0" smtClean="0"/>
              <a:t>of the form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All the </a:t>
            </a:r>
            <a:r>
              <a:rPr lang="en-US" altLang="zh-TW" dirty="0" smtClean="0"/>
              <a:t>continuous functions</a:t>
            </a:r>
          </a:p>
          <a:p>
            <a:r>
              <a:rPr lang="en-US" altLang="zh-TW" dirty="0" smtClean="0"/>
              <a:t>All the polynomials with degree n</a:t>
            </a:r>
            <a:endParaRPr lang="zh-TW" altLang="en-US" dirty="0"/>
          </a:p>
          <a:p>
            <a:r>
              <a:rPr lang="en-US" altLang="zh-TW" dirty="0"/>
              <a:t>All the polynomials with </a:t>
            </a:r>
            <a:r>
              <a:rPr lang="en-US" altLang="zh-TW" dirty="0" smtClean="0"/>
              <a:t>degree less than or equal to </a:t>
            </a:r>
            <a:r>
              <a:rPr lang="en-US" altLang="zh-TW" dirty="0"/>
              <a:t>n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25" y="3155324"/>
                <a:ext cx="1750479" cy="7270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361388" y="5658434"/>
            <a:ext cx="493260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P: all polynomials, </a:t>
            </a:r>
            <a:r>
              <a:rPr lang="en-US" altLang="zh-TW" sz="2400" dirty="0" err="1" smtClean="0"/>
              <a:t>P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smtClean="0"/>
              <a:t>: all polynomials with degree less than or equal to n </a:t>
            </a:r>
            <a:endParaRPr lang="zh-TW" altLang="en-US" sz="2400" dirty="0"/>
          </a:p>
        </p:txBody>
      </p:sp>
      <p:pic>
        <p:nvPicPr>
          <p:cNvPr id="1026" name="Picture 2" descr="http://pic.sucaibar.com/pic/201308/17/7f29275bc4_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42" y="4626807"/>
            <a:ext cx="458808" cy="4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Linear Combination</a:t>
            </a:r>
            <a:br>
              <a:rPr lang="en-US" altLang="zh-TW" dirty="0" smtClean="0"/>
            </a:br>
            <a:r>
              <a:rPr lang="en-US" altLang="zh-TW" dirty="0" smtClean="0"/>
              <a:t>and Span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6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</a:t>
            </a:r>
            <a:r>
              <a:rPr lang="en-US" altLang="zh-TW" dirty="0" smtClean="0"/>
              <a:t>Combination and </a:t>
            </a:r>
            <a:r>
              <a:rPr lang="en-US" altLang="zh-TW" dirty="0"/>
              <a:t>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Matrices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10" y="2395471"/>
                <a:ext cx="4076180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033538" y="3256515"/>
            <a:ext cx="557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Linear combination with coefficient a, b, c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484" y="3879343"/>
                <a:ext cx="4304705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407" y="3871777"/>
                <a:ext cx="150348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33538" y="5015061"/>
            <a:ext cx="25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What is Span S?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985761" y="5711474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All 2x2 matrices whose trace equal to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37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Combination and 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Polynomials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52" y="2498501"/>
                <a:ext cx="227434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4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=2+3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linear combination of the “vectors” in S?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" y="3125210"/>
                <a:ext cx="70318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0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18" y="4213584"/>
                <a:ext cx="43233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2" y="5056774"/>
                <a:ext cx="239277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71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41" y="5992297"/>
                <a:ext cx="276460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4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056774"/>
                <a:ext cx="68390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464" r="-357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48" y="5993976"/>
                <a:ext cx="5818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263" r="-1052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9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Linear Transformation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481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mapping (function) T is called linear if for all “vectors”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u, v and scalars c:</a:t>
            </a:r>
          </a:p>
          <a:p>
            <a:r>
              <a:rPr lang="en-US" altLang="zh-TW" dirty="0" smtClean="0"/>
              <a:t>Preserving vector addition: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r>
              <a:rPr lang="en-US" altLang="zh-TW" dirty="0"/>
              <a:t>Preserving vector </a:t>
            </a:r>
            <a:r>
              <a:rPr lang="en-US" altLang="zh-TW" dirty="0" smtClean="0"/>
              <a:t>multiplication:</a:t>
            </a:r>
            <a:endParaRPr lang="en-US" altLang="zh-TW" dirty="0"/>
          </a:p>
          <a:p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55" y="3348507"/>
                <a:ext cx="380476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35" y="4039930"/>
                <a:ext cx="23492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332964" y="5040666"/>
            <a:ext cx="44367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Is matrix transpose linear?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83347" y="5788679"/>
            <a:ext cx="692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Input: m x n matrices, output: n x m matrices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5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Derivative: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Integral from a to b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93583" y="2321588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Derivative</a:t>
            </a:r>
            <a:endParaRPr lang="zh-TW" altLang="en-US" sz="2800" dirty="0"/>
          </a:p>
        </p:txBody>
      </p:sp>
      <p:sp>
        <p:nvSpPr>
          <p:cNvPr id="5" name="向右箭號 4"/>
          <p:cNvSpPr/>
          <p:nvPr/>
        </p:nvSpPr>
        <p:spPr>
          <a:xfrm>
            <a:off x="2472744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5859886" y="2604924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28297" y="2594020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function f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701039" y="2593032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function f’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23305" y="2915991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e.g. x</a:t>
            </a:r>
            <a:r>
              <a:rPr lang="en-US" altLang="zh-TW" sz="2400" baseline="30000" dirty="0" smtClean="0"/>
              <a:t>2</a:t>
            </a:r>
            <a:endParaRPr lang="zh-TW" altLang="en-US" sz="2400" baseline="30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41900" y="295880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e.g. 2x</a:t>
            </a:r>
            <a:endParaRPr lang="zh-TW" altLang="en-US" sz="2400" baseline="30000" dirty="0"/>
          </a:p>
        </p:txBody>
      </p:sp>
      <p:sp>
        <p:nvSpPr>
          <p:cNvPr id="11" name="矩形 10"/>
          <p:cNvSpPr/>
          <p:nvPr/>
        </p:nvSpPr>
        <p:spPr>
          <a:xfrm>
            <a:off x="3374266" y="4922955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Integral</a:t>
            </a:r>
            <a:endParaRPr lang="zh-TW" altLang="en-US" sz="2800" dirty="0"/>
          </a:p>
        </p:txBody>
      </p:sp>
      <p:sp>
        <p:nvSpPr>
          <p:cNvPr id="12" name="向右箭號 11"/>
          <p:cNvSpPr/>
          <p:nvPr/>
        </p:nvSpPr>
        <p:spPr>
          <a:xfrm>
            <a:off x="2453427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840569" y="5206291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1209" y="5182508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function f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51938" y="456037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scalar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303988" y="5517358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e.g. x</a:t>
            </a:r>
            <a:r>
              <a:rPr lang="en-US" altLang="zh-TW" sz="2400" baseline="30000" dirty="0" smtClean="0"/>
              <a:t>2</a:t>
            </a:r>
            <a:endParaRPr lang="zh-TW" alt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300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4" y="5973139"/>
                <a:ext cx="2356835" cy="615746"/>
              </a:xfrm>
              <a:prstGeom prst="rect">
                <a:avLst/>
              </a:prstGeom>
              <a:blipFill rotWithShape="0">
                <a:blip r:embed="rId2"/>
                <a:stretch>
                  <a:fillRect l="-3876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715" y="4893773"/>
                <a:ext cx="1549335" cy="9773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3544910" y="5946130"/>
            <a:ext cx="200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(from a to b)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709355" y="1634692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linear?</a:t>
            </a:r>
            <a:endParaRPr lang="zh-TW" altLang="en-US" sz="28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876465" y="4139221"/>
            <a:ext cx="16711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5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Null Space and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Null Space</a:t>
            </a:r>
          </a:p>
          <a:p>
            <a:pPr lvl="1"/>
            <a:r>
              <a:rPr lang="en-US" altLang="zh-TW" sz="2800" dirty="0" smtClean="0"/>
              <a:t>The null space of T is the set of all vectors such that T(v)=0</a:t>
            </a:r>
          </a:p>
          <a:p>
            <a:pPr lvl="1"/>
            <a:r>
              <a:rPr lang="en-US" altLang="zh-TW" sz="2800" dirty="0" smtClean="0"/>
              <a:t>What is the null space of matrix transpose?</a:t>
            </a:r>
          </a:p>
          <a:p>
            <a:r>
              <a:rPr lang="en-US" altLang="zh-TW" dirty="0" smtClean="0"/>
              <a:t>Range</a:t>
            </a:r>
          </a:p>
          <a:p>
            <a:pPr lvl="1"/>
            <a:r>
              <a:rPr lang="en-US" altLang="zh-TW" sz="2800" dirty="0" smtClean="0"/>
              <a:t>The range of T is the set of all images of T.</a:t>
            </a:r>
          </a:p>
          <a:p>
            <a:pPr lvl="1"/>
            <a:r>
              <a:rPr lang="en-US" altLang="zh-TW" sz="2800" dirty="0" smtClean="0"/>
              <a:t>That is, the set of all vectors T(v) for all v in the domain</a:t>
            </a:r>
          </a:p>
          <a:p>
            <a:pPr lvl="1"/>
            <a:r>
              <a:rPr lang="en-US" altLang="zh-TW" sz="2800" dirty="0" smtClean="0"/>
              <a:t>What is the range of matrix transpose?</a:t>
            </a: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42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One-to-one and Onto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7147"/>
          </a:xfrm>
        </p:spPr>
        <p:txBody>
          <a:bodyPr>
            <a:normAutofit/>
          </a:bodyPr>
          <a:lstStyle/>
          <a:p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: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i="1" dirty="0">
                <a:latin typeface="Times New Roman" pitchFamily="18" charset="0"/>
              </a:rPr>
              <a:t>U</a:t>
            </a:r>
            <a:r>
              <a:rPr lang="en-US" altLang="zh-TW" dirty="0">
                <a:latin typeface="Times New Roman" pitchFamily="18" charset="0"/>
              </a:rPr>
              <a:t>(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) =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dirty="0">
                <a:sym typeface="Symbol" pitchFamily="18" charset="2"/>
              </a:rPr>
              <a:t>. </a:t>
            </a:r>
            <a:endParaRPr lang="en-US" altLang="zh-TW" dirty="0" smtClean="0">
              <a:sym typeface="Symbol" pitchFamily="18" charset="2"/>
            </a:endParaRPr>
          </a:p>
          <a:p>
            <a:pPr lvl="1"/>
            <a:r>
              <a:rPr lang="en-US" altLang="zh-TW" sz="2800" dirty="0" smtClean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U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 smtClean="0">
                <a:sym typeface="Symbol" pitchFamily="18" charset="2"/>
              </a:rPr>
              <a:t>one-to-one?</a:t>
            </a:r>
          </a:p>
          <a:p>
            <a:pPr lvl="1"/>
            <a:r>
              <a:rPr lang="en-US" altLang="zh-TW" sz="2800" dirty="0" smtClean="0">
                <a:sym typeface="Symbol" pitchFamily="18" charset="2"/>
              </a:rPr>
              <a:t>Is U onto</a:t>
            </a:r>
            <a:r>
              <a:rPr lang="en-US" altLang="zh-TW" sz="2800" dirty="0">
                <a:sym typeface="Symbol" pitchFamily="18" charset="2"/>
              </a:rPr>
              <a:t>?     </a:t>
            </a:r>
            <a:endParaRPr lang="en-US" altLang="zh-TW" sz="2800" dirty="0">
              <a:latin typeface="Times New Roman" pitchFamily="18" charset="0"/>
            </a:endParaRPr>
          </a:p>
          <a:p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: </a:t>
            </a:r>
            <a:r>
              <a:rPr lang="en-US" altLang="zh-TW" dirty="0"/>
              <a:t>C</a:t>
            </a:r>
            <a:r>
              <a:rPr lang="en-US" altLang="zh-TW" baseline="40000" dirty="0">
                <a:sym typeface="Symbol" pitchFamily="18" charset="2"/>
              </a:rPr>
              <a:t></a:t>
            </a:r>
            <a:r>
              <a:rPr lang="en-US" altLang="zh-TW" dirty="0">
                <a:sym typeface="Symbol" pitchFamily="18" charset="2"/>
              </a:rPr>
              <a:t>  </a:t>
            </a:r>
            <a:r>
              <a:rPr lang="en-US" altLang="zh-TW" dirty="0"/>
              <a:t>C</a:t>
            </a:r>
            <a:r>
              <a:rPr lang="en-US" altLang="zh-TW" baseline="40000" dirty="0">
                <a:sym typeface="Symbol" pitchFamily="18" charset="2"/>
              </a:rPr>
              <a:t></a:t>
            </a:r>
            <a:r>
              <a:rPr lang="en-US" altLang="zh-TW" dirty="0">
                <a:sym typeface="Symbol" pitchFamily="18" charset="2"/>
              </a:rPr>
              <a:t> defined by </a:t>
            </a:r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(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 ) = </a:t>
            </a:r>
            <a:r>
              <a:rPr lang="en-US" altLang="zh-TW" i="1" dirty="0">
                <a:sym typeface="Symbol" pitchFamily="18" charset="2"/>
              </a:rPr>
              <a:t>f </a:t>
            </a:r>
            <a:r>
              <a:rPr lang="en-US" altLang="zh-TW" dirty="0" smtClean="0">
                <a:sym typeface="Symbol" pitchFamily="18" charset="2"/>
              </a:rPr>
              <a:t></a:t>
            </a:r>
          </a:p>
          <a:p>
            <a:pPr lvl="1"/>
            <a:endParaRPr lang="en-US" altLang="zh-TW" sz="2800" dirty="0">
              <a:sym typeface="Symbol" pitchFamily="18" charset="2"/>
            </a:endParaRP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 smtClean="0">
                <a:sym typeface="Symbol" pitchFamily="18" charset="2"/>
              </a:rPr>
              <a:t>D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dirty="0" smtClean="0">
                <a:sym typeface="Symbol" pitchFamily="18" charset="2"/>
              </a:rPr>
              <a:t>D </a:t>
            </a:r>
            <a:r>
              <a:rPr lang="en-US" altLang="zh-TW" sz="2800" dirty="0">
                <a:sym typeface="Symbol" pitchFamily="18" charset="2"/>
              </a:rPr>
              <a:t>onto?     </a:t>
            </a:r>
            <a:endParaRPr lang="en-US" altLang="zh-TW" sz="2800" dirty="0">
              <a:latin typeface="Times New Roman" pitchFamily="18" charset="0"/>
            </a:endParaRPr>
          </a:p>
          <a:p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: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 </a:t>
            </a:r>
            <a:r>
              <a:rPr lang="en-US" altLang="zh-TW" dirty="0">
                <a:latin typeface="Script MT Bold"/>
                <a:cs typeface="Script MT Bold"/>
              </a:rPr>
              <a:t>P</a:t>
            </a:r>
            <a:r>
              <a:rPr lang="en-US" altLang="zh-TW" i="1" baseline="-25000" dirty="0">
                <a:sym typeface="Symbol" pitchFamily="18" charset="2"/>
              </a:rPr>
              <a:t>3</a:t>
            </a:r>
            <a:r>
              <a:rPr lang="en-US" altLang="zh-TW" dirty="0">
                <a:sym typeface="Symbol" pitchFamily="18" charset="2"/>
              </a:rPr>
              <a:t> defined by </a:t>
            </a:r>
            <a:r>
              <a:rPr lang="en-US" altLang="zh-TW" i="1" dirty="0">
                <a:sym typeface="Symbol" pitchFamily="18" charset="2"/>
              </a:rPr>
              <a:t>D</a:t>
            </a:r>
            <a:r>
              <a:rPr lang="en-US" altLang="zh-TW" dirty="0">
                <a:sym typeface="Symbol" pitchFamily="18" charset="2"/>
              </a:rPr>
              <a:t>( </a:t>
            </a:r>
            <a:r>
              <a:rPr lang="en-US" altLang="zh-TW" i="1" dirty="0">
                <a:sym typeface="Symbol" pitchFamily="18" charset="2"/>
              </a:rPr>
              <a:t>f</a:t>
            </a:r>
            <a:r>
              <a:rPr lang="en-US" altLang="zh-TW" dirty="0">
                <a:sym typeface="Symbol" pitchFamily="18" charset="2"/>
              </a:rPr>
              <a:t> ) = </a:t>
            </a:r>
            <a:r>
              <a:rPr lang="en-US" altLang="zh-TW" i="1" dirty="0">
                <a:sym typeface="Symbol" pitchFamily="18" charset="2"/>
              </a:rPr>
              <a:t>f </a:t>
            </a:r>
            <a:r>
              <a:rPr lang="en-US" altLang="zh-TW" dirty="0" smtClean="0">
                <a:sym typeface="Symbol" pitchFamily="18" charset="2"/>
              </a:rPr>
              <a:t>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</a:t>
            </a:r>
            <a:r>
              <a:rPr lang="en-US" altLang="zh-TW" sz="2800" i="1" dirty="0">
                <a:sym typeface="Symbol" pitchFamily="18" charset="2"/>
              </a:rPr>
              <a:t>D</a:t>
            </a:r>
            <a:r>
              <a:rPr lang="en-US" altLang="zh-TW" sz="2800" dirty="0">
                <a:sym typeface="Symbol" pitchFamily="18" charset="2"/>
              </a:rPr>
              <a:t> one-to-one?</a:t>
            </a:r>
          </a:p>
          <a:p>
            <a:pPr lvl="1"/>
            <a:r>
              <a:rPr lang="en-US" altLang="zh-TW" sz="2800" dirty="0">
                <a:sym typeface="Symbol" pitchFamily="18" charset="2"/>
              </a:rPr>
              <a:t>Is D onto?     </a:t>
            </a:r>
            <a:endParaRPr lang="en-US" altLang="zh-TW" sz="2800" dirty="0">
              <a:latin typeface="Times New Roman" pitchFamily="18" charset="0"/>
            </a:endParaRPr>
          </a:p>
          <a:p>
            <a:pPr lvl="1"/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41738" y="2258876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yes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08479" y="2716593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yes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90" y="3763094"/>
            <a:ext cx="6695405" cy="35708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41738" y="4090663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08479" y="4552328"/>
            <a:ext cx="75985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yes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41738" y="5592432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08479" y="6071867"/>
            <a:ext cx="75985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14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Many things can be considered as “vectors”.</a:t>
            </a:r>
          </a:p>
          <a:p>
            <a:pPr lvl="1"/>
            <a:r>
              <a:rPr lang="en-US" altLang="zh-TW" sz="2800" dirty="0" smtClean="0"/>
              <a:t>E.g. a function can be regarded as a vector</a:t>
            </a:r>
          </a:p>
          <a:p>
            <a:r>
              <a:rPr lang="en-US" altLang="zh-TW" dirty="0" smtClean="0"/>
              <a:t>We can apply the concept we learned on those “vectors”.</a:t>
            </a:r>
          </a:p>
          <a:p>
            <a:pPr lvl="1"/>
            <a:r>
              <a:rPr lang="en-US" altLang="zh-TW" sz="2800" dirty="0" smtClean="0"/>
              <a:t>Linear combination</a:t>
            </a:r>
          </a:p>
          <a:p>
            <a:pPr lvl="1"/>
            <a:r>
              <a:rPr lang="en-US" altLang="zh-TW" sz="2800" dirty="0" smtClean="0"/>
              <a:t>Span</a:t>
            </a:r>
          </a:p>
          <a:p>
            <a:pPr lvl="1"/>
            <a:r>
              <a:rPr lang="en-US" altLang="zh-TW" sz="2800" dirty="0" smtClean="0"/>
              <a:t>Basis</a:t>
            </a:r>
          </a:p>
          <a:p>
            <a:pPr lvl="1"/>
            <a:r>
              <a:rPr lang="en-US" altLang="zh-TW" sz="2800" dirty="0" smtClean="0"/>
              <a:t>Orthogonal ……</a:t>
            </a:r>
          </a:p>
          <a:p>
            <a:r>
              <a:rPr lang="en-US" altLang="zh-TW" dirty="0" smtClean="0"/>
              <a:t>Reference: Chapter 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25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Isomorphism (</a:t>
            </a:r>
            <a:r>
              <a:rPr lang="zh-TW" altLang="en-US" dirty="0"/>
              <a:t>同構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 descr="Pteranodon sternbergi 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9" y="2302659"/>
            <a:ext cx="1644993" cy="10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9612" y="1735578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Biology</a:t>
            </a:r>
            <a:endParaRPr lang="zh-TW" altLang="en-US" sz="2800" dirty="0"/>
          </a:p>
        </p:txBody>
      </p:sp>
      <p:pic>
        <p:nvPicPr>
          <p:cNvPr id="1030" name="Picture 6" descr="https://encrypted-tbn3.gstatic.com/images?q=tbn:ANd9GcRNI851brPsS8eAJ1IEPj4R8yLC1M79xxZ2GANdQ94p0vXm22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24" y="3471628"/>
            <a:ext cx="1619288" cy="8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ildbird.e-land.gov.tw/wildbird/aaa/guild/bird/C13202_%E7%BF%A0%E9%B3%A5%E2%99%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51" y="2305876"/>
            <a:ext cx="1510031" cy="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ic.pimg.tw/terryjjc/4b860db82596b.jpg?v=12670765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87" y="3440395"/>
            <a:ext cx="1489026" cy="9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sie.ntnu.edu.tw/~u91029/Graph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39" y="2232990"/>
            <a:ext cx="2938615" cy="23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837546" y="1709313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Graph</a:t>
            </a:r>
            <a:endParaRPr lang="zh-TW" altLang="en-US" sz="2800" dirty="0"/>
          </a:p>
        </p:txBody>
      </p:sp>
      <p:pic>
        <p:nvPicPr>
          <p:cNvPr id="1038" name="Picture 14" descr="http://f.hiphotos.baidu.com/baike/c0%3Dbaike80%2C5%2C5%2C80%2C26/sign=bc0f1515213fb80e18dc698557b8444b/0eb30f2442a7d9337573fd57ad4bd11373f0013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4" y="5007628"/>
            <a:ext cx="2017938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wword.com/uploads/wiki/35/67/9972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84" y="5007628"/>
            <a:ext cx="2026946" cy="15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173831" y="5488069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Chemistry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3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Isomorphism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Let V and W be vector space. </a:t>
            </a:r>
          </a:p>
          <a:p>
            <a:r>
              <a:rPr lang="en-US" altLang="zh-TW" sz="2400" dirty="0" smtClean="0"/>
              <a:t>A linear transformation T: V→W is called an isomorphism if it is one-to-one and onto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Invertible linear transform</a:t>
            </a:r>
          </a:p>
          <a:p>
            <a:pPr lvl="1"/>
            <a:r>
              <a:rPr lang="en-US" altLang="zh-TW" dirty="0" smtClean="0"/>
              <a:t>W and V are isomorphic.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572000" y="365126"/>
            <a:ext cx="1721224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044577" y="365125"/>
            <a:ext cx="1721224" cy="1325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885764" y="1651654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352737" y="1690688"/>
            <a:ext cx="109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5085790" y="613522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02381" y="1132588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57247" y="671115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073838" y="1190181"/>
            <a:ext cx="205628" cy="2056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5276850" y="266481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 flipV="1">
            <a:off x="5801564" y="1272069"/>
            <a:ext cx="2266950" cy="457419"/>
          </a:xfrm>
          <a:custGeom>
            <a:avLst/>
            <a:gdLst>
              <a:gd name="connsiteX0" fmla="*/ 0 w 2266950"/>
              <a:gd name="connsiteY0" fmla="*/ 409794 h 457419"/>
              <a:gd name="connsiteX1" fmla="*/ 1133475 w 2266950"/>
              <a:gd name="connsiteY1" fmla="*/ 219 h 457419"/>
              <a:gd name="connsiteX2" fmla="*/ 2266950 w 2266950"/>
              <a:gd name="connsiteY2" fmla="*/ 457419 h 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950" h="457419">
                <a:moveTo>
                  <a:pt x="0" y="409794"/>
                </a:moveTo>
                <a:cubicBezTo>
                  <a:pt x="377825" y="201037"/>
                  <a:pt x="755650" y="-7719"/>
                  <a:pt x="1133475" y="219"/>
                </a:cubicBezTo>
                <a:cubicBezTo>
                  <a:pt x="1511300" y="8156"/>
                  <a:pt x="1889125" y="232787"/>
                  <a:pt x="2266950" y="45741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66127" y="4107188"/>
            <a:ext cx="6611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Example 1: </a:t>
            </a:r>
            <a:r>
              <a:rPr lang="en-US" altLang="zh-TW" sz="2400" i="1" dirty="0" smtClean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: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 err="1">
                <a:latin typeface="Script MT Bold" pitchFamily="66" charset="0"/>
                <a:sym typeface="Symbol" pitchFamily="18" charset="2"/>
              </a:rPr>
              <a:t>M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TW" sz="2400" baseline="-25000" dirty="0" err="1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zh-TW" sz="2400" i="1" baseline="-25000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 defined by </a:t>
            </a:r>
            <a:r>
              <a:rPr lang="en-US" altLang="zh-TW" sz="2400" i="1" dirty="0">
                <a:latin typeface="Times New Roman" pitchFamily="18" charset="0"/>
              </a:rPr>
              <a:t>U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dirty="0">
                <a:latin typeface="Times New Roman" pitchFamily="18" charset="0"/>
              </a:rPr>
              <a:t>) = </a:t>
            </a:r>
            <a:r>
              <a:rPr lang="en-US" altLang="zh-TW" sz="2400" i="1" dirty="0">
                <a:latin typeface="Times New Roman" pitchFamily="18" charset="0"/>
              </a:rPr>
              <a:t>A</a:t>
            </a:r>
            <a:r>
              <a:rPr lang="en-US" altLang="zh-TW" sz="2400" i="1" baseline="40000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1266127" y="4782261"/>
            <a:ext cx="3051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Example 2: </a:t>
            </a:r>
            <a:r>
              <a:rPr lang="en-US" altLang="zh-TW" sz="2400" i="1" dirty="0">
                <a:latin typeface="Times New Roman" pitchFamily="18" charset="0"/>
              </a:rPr>
              <a:t>T</a:t>
            </a:r>
            <a:r>
              <a:rPr lang="en-US" altLang="zh-TW" sz="2400" dirty="0" smtClean="0">
                <a:latin typeface="Times New Roman" pitchFamily="18" charset="0"/>
              </a:rPr>
              <a:t>: </a:t>
            </a:r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 smtClean="0">
                <a:latin typeface="Script MT Bold" pitchFamily="66" charset="0"/>
                <a:sym typeface="Symbol" pitchFamily="18" charset="2"/>
              </a:rPr>
              <a:t>2</a:t>
            </a:r>
            <a:r>
              <a:rPr lang="en-US" altLang="zh-TW" sz="2400" i="1" baseline="40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altLang="zh-TW" sz="2400" dirty="0" smtClean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aseline="30000" dirty="0" smtClean="0">
                <a:latin typeface="Script MT Bold" pitchFamily="66" charset="0"/>
                <a:sym typeface="Symbol" pitchFamily="18" charset="2"/>
              </a:rPr>
              <a:t>3</a:t>
            </a:r>
            <a:endParaRPr lang="en-US" altLang="zh-TW" sz="24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80" y="5215618"/>
                <a:ext cx="3762120" cy="1068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4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p:sp>
        <p:nvSpPr>
          <p:cNvPr id="4" name="矩形 3"/>
          <p:cNvSpPr/>
          <p:nvPr/>
        </p:nvSpPr>
        <p:spPr>
          <a:xfrm>
            <a:off x="820711" y="5469797"/>
            <a:ext cx="7637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A </a:t>
            </a:r>
            <a:r>
              <a:rPr lang="en-US" altLang="zh-TW" sz="2800" dirty="0" smtClean="0">
                <a:solidFill>
                  <a:srgbClr val="FF0000"/>
                </a:solidFill>
              </a:rPr>
              <a:t>basis</a:t>
            </a:r>
            <a:r>
              <a:rPr lang="en-US" altLang="zh-TW" sz="2800" dirty="0" smtClean="0"/>
              <a:t> for subspace V is a </a:t>
            </a:r>
            <a:r>
              <a:rPr lang="en-US" altLang="zh-TW" sz="2800" dirty="0" smtClean="0">
                <a:solidFill>
                  <a:srgbClr val="0000FF"/>
                </a:solidFill>
              </a:rPr>
              <a:t>linearly independent </a:t>
            </a:r>
            <a:r>
              <a:rPr lang="en-US" altLang="zh-TW" sz="2800" dirty="0" smtClean="0"/>
              <a:t>generation set of V.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6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Example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59033" y="2329498"/>
            <a:ext cx="611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{</a:t>
            </a:r>
            <a:r>
              <a:rPr lang="en-US" altLang="zh-TW" sz="2400" i="1" dirty="0" smtClean="0"/>
              <a:t>x</a:t>
            </a:r>
            <a:r>
              <a:rPr lang="en-US" altLang="zh-TW" sz="2400" baseline="30000" dirty="0" smtClean="0"/>
              <a:t>2 </a:t>
            </a:r>
            <a:r>
              <a:rPr lang="en-US" altLang="zh-TW" sz="2400" dirty="0" smtClean="0"/>
              <a:t>- </a:t>
            </a:r>
            <a:r>
              <a:rPr lang="en-US" altLang="zh-TW" sz="2400" dirty="0" smtClean="0">
                <a:sym typeface="Symbol" pitchFamily="18" charset="2"/>
              </a:rPr>
              <a:t>3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+ 2, 3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 </a:t>
            </a:r>
            <a:r>
              <a:rPr lang="en-US" altLang="zh-TW" sz="2400" dirty="0">
                <a:sym typeface="Symbol" pitchFamily="18" charset="2"/>
              </a:rPr>
              <a:t> 5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Symbol" pitchFamily="18" charset="2"/>
              </a:rPr>
              <a:t>2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3</a:t>
            </a:r>
            <a:r>
              <a:rPr lang="en-US" altLang="zh-TW" sz="2400" dirty="0" smtClean="0"/>
              <a:t>} is a subset </a:t>
            </a:r>
            <a:r>
              <a:rPr lang="en-US" altLang="zh-TW" sz="2400" dirty="0"/>
              <a:t>of </a:t>
            </a:r>
            <a:r>
              <a:rPr lang="en-US" altLang="zh-TW" sz="2400" dirty="0" smtClean="0">
                <a:solidFill>
                  <a:srgbClr val="000000"/>
                </a:solidFill>
                <a:latin typeface="Script MT Bold" pitchFamily="66" charset="0"/>
                <a:sym typeface="Symbol" pitchFamily="18" charset="2"/>
              </a:rPr>
              <a:t>P</a:t>
            </a:r>
            <a:r>
              <a:rPr lang="en-US" altLang="zh-TW" sz="2400" baseline="-25000" dirty="0" smtClean="0">
                <a:solidFill>
                  <a:srgbClr val="000000"/>
                </a:solidFill>
                <a:sym typeface="Symbol" pitchFamily="18" charset="2"/>
              </a:rPr>
              <a:t>2.</a:t>
            </a:r>
            <a:endParaRPr lang="en-US" altLang="zh-TW" sz="2400" dirty="0"/>
          </a:p>
        </p:txBody>
      </p:sp>
      <p:pic>
        <p:nvPicPr>
          <p:cNvPr id="5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7" y="3388752"/>
            <a:ext cx="6322537" cy="34666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59033" y="2838811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Is it linearly independent?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13705" y="3293331"/>
            <a:ext cx="9593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No</a:t>
            </a:r>
            <a:endParaRPr lang="zh-TW" altLang="en-US" sz="2800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45630" y="6152828"/>
            <a:ext cx="3203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implies that </a:t>
            </a:r>
            <a:r>
              <a:rPr lang="en-US" altLang="zh-TW" sz="2400" i="1" dirty="0"/>
              <a:t>a</a:t>
            </a:r>
            <a:r>
              <a:rPr lang="en-US" altLang="zh-TW" sz="2400" dirty="0"/>
              <a:t> = </a:t>
            </a:r>
            <a:r>
              <a:rPr lang="en-US" altLang="zh-TW" sz="2400" i="1" dirty="0"/>
              <a:t>b</a:t>
            </a:r>
            <a:r>
              <a:rPr lang="en-US" altLang="zh-TW" sz="2400" dirty="0"/>
              <a:t> = </a:t>
            </a:r>
            <a:r>
              <a:rPr lang="en-US" altLang="zh-TW" sz="2400" i="1" dirty="0"/>
              <a:t>c</a:t>
            </a:r>
            <a:r>
              <a:rPr lang="en-US" altLang="zh-TW" sz="2400" dirty="0"/>
              <a:t> = </a:t>
            </a:r>
            <a:r>
              <a:rPr lang="en-US" altLang="zh-TW" sz="2400" dirty="0" smtClean="0"/>
              <a:t>0</a:t>
            </a:r>
            <a:endParaRPr lang="en-US" altLang="zh-TW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924654" y="4458253"/>
            <a:ext cx="7548422" cy="558800"/>
            <a:chOff x="924654" y="4458253"/>
            <a:chExt cx="7548422" cy="55880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9734" y="4513344"/>
              <a:ext cx="35433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dirty="0" smtClean="0"/>
                <a:t>is a subset of 2x2 matrices.</a:t>
              </a:r>
              <a:endParaRPr lang="en-US" altLang="zh-TW" sz="2400" dirty="0"/>
            </a:p>
          </p:txBody>
        </p:sp>
        <p:pic>
          <p:nvPicPr>
            <p:cNvPr id="10" name="Picture 3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54" y="4458253"/>
              <a:ext cx="3987800" cy="558800"/>
            </a:xfrm>
            <a:prstGeom prst="rect">
              <a:avLst/>
            </a:prstGeom>
          </p:spPr>
        </p:pic>
      </p:grpSp>
      <p:pic>
        <p:nvPicPr>
          <p:cNvPr id="11" name="Picture 5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3" y="5477177"/>
            <a:ext cx="6653426" cy="56955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513705" y="612639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Yes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75857" y="501551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Is it linearly independent?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19701" y="5384800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597493" y="5358175"/>
            <a:ext cx="1447800" cy="72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2" grpId="0" animBg="1"/>
      <p:bldP spid="13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Independent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42331" y="3281190"/>
            <a:ext cx="3983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ym typeface="Symbol" pitchFamily="18" charset="2"/>
              </a:rPr>
              <a:t></a:t>
            </a:r>
            <a:r>
              <a:rPr lang="en-US" altLang="zh-TW" sz="2400" i="1" baseline="-25000" dirty="0" err="1" smtClean="0">
                <a:sym typeface="Symbol" pitchFamily="18" charset="2"/>
              </a:rPr>
              <a:t>i</a:t>
            </a:r>
            <a:r>
              <a:rPr lang="en-US" altLang="zh-TW" sz="2400" i="1" dirty="0" err="1" smtClean="0">
                <a:sym typeface="Symbol" pitchFamily="18" charset="2"/>
              </a:rPr>
              <a:t>c</a:t>
            </a:r>
            <a:r>
              <a:rPr lang="en-US" altLang="zh-TW" sz="2400" i="1" baseline="-25000" dirty="0" err="1" smtClean="0">
                <a:sym typeface="Symbol" pitchFamily="18" charset="2"/>
              </a:rPr>
              <a:t>i</a:t>
            </a:r>
            <a:r>
              <a:rPr lang="en-US" altLang="zh-TW" sz="2400" i="1" dirty="0" err="1" smtClean="0">
                <a:sym typeface="Symbol" pitchFamily="18" charset="2"/>
              </a:rPr>
              <a:t>x</a:t>
            </a:r>
            <a:r>
              <a:rPr lang="en-US" altLang="zh-TW" sz="2400" i="1" baseline="30000" dirty="0" err="1" smtClean="0">
                <a:sym typeface="Symbol" pitchFamily="18" charset="2"/>
              </a:rPr>
              <a:t>i</a:t>
            </a:r>
            <a:r>
              <a:rPr lang="en-US" altLang="zh-TW" sz="2400" dirty="0" smtClean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0 implies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i="1" baseline="-25000" dirty="0">
                <a:sym typeface="Symbol" pitchFamily="18" charset="2"/>
              </a:rPr>
              <a:t>i </a:t>
            </a:r>
            <a:r>
              <a:rPr lang="en-US" altLang="zh-TW" sz="2400" dirty="0">
                <a:sym typeface="Symbol" pitchFamily="18" charset="2"/>
              </a:rPr>
              <a:t>= 0 </a:t>
            </a:r>
            <a:r>
              <a:rPr lang="en-US" altLang="zh-TW" sz="2400" dirty="0" smtClean="0">
                <a:sym typeface="Symbol" pitchFamily="18" charset="2"/>
              </a:rPr>
              <a:t>for </a:t>
            </a:r>
            <a:r>
              <a:rPr lang="en-US" altLang="zh-TW" sz="2400" dirty="0">
                <a:sym typeface="Symbol" pitchFamily="18" charset="2"/>
              </a:rPr>
              <a:t>all </a:t>
            </a:r>
            <a:r>
              <a:rPr lang="en-US" altLang="zh-TW" sz="2400" i="1" dirty="0" err="1" smtClean="0">
                <a:sym typeface="Symbol" pitchFamily="18" charset="2"/>
              </a:rPr>
              <a:t>i</a:t>
            </a:r>
            <a:r>
              <a:rPr lang="en-US" altLang="zh-TW" sz="2400" dirty="0" smtClean="0">
                <a:sym typeface="Symbol" pitchFamily="18" charset="2"/>
              </a:rPr>
              <a:t>. 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4776" y="2346368"/>
            <a:ext cx="5274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The infinite vector set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{1, </a:t>
            </a:r>
            <a:r>
              <a:rPr lang="en-US" altLang="zh-TW" sz="2400" i="1" dirty="0" smtClean="0"/>
              <a:t>x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x</a:t>
            </a: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ym typeface="MT Extra" pitchFamily="18" charset="2"/>
              </a:rPr>
              <a:t>,</a:t>
            </a:r>
            <a:r>
              <a:rPr lang="en-US" altLang="zh-TW" sz="2400" dirty="0" smtClean="0"/>
              <a:t> </a:t>
            </a:r>
            <a:r>
              <a:rPr lang="en-US" altLang="zh-TW" sz="2400" i="1" dirty="0" err="1" smtClean="0"/>
              <a:t>x</a:t>
            </a:r>
            <a:r>
              <a:rPr lang="en-US" altLang="zh-TW" sz="2400" i="1" baseline="30000" dirty="0" err="1" smtClean="0"/>
              <a:t>n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ym typeface="MT Extra" pitchFamily="18" charset="2"/>
              </a:rPr>
              <a:t></a:t>
            </a:r>
            <a:r>
              <a:rPr lang="en-US" altLang="zh-TW" sz="2400" dirty="0" smtClean="0"/>
              <a:t>}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05008" y="2833489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Is it linearly independent?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79989" y="3223395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Yes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372400" y="4407081"/>
            <a:ext cx="2024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S</a:t>
            </a:r>
            <a:r>
              <a:rPr lang="en-US" altLang="zh-TW" sz="2400" dirty="0" smtClean="0"/>
              <a:t> = {</a:t>
            </a:r>
            <a:r>
              <a:rPr lang="en-US" altLang="zh-TW" sz="2400" i="1" dirty="0" smtClean="0"/>
              <a:t>e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e</a:t>
            </a:r>
            <a:r>
              <a:rPr lang="en-US" altLang="zh-TW" sz="2400" baseline="30000" dirty="0" smtClean="0"/>
              <a:t>2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, </a:t>
            </a:r>
            <a:r>
              <a:rPr lang="en-US" altLang="zh-TW" sz="2400" i="1" dirty="0" smtClean="0"/>
              <a:t>e</a:t>
            </a:r>
            <a:r>
              <a:rPr lang="en-US" altLang="zh-TW" sz="2400" baseline="30000" dirty="0" smtClean="0"/>
              <a:t>3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}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02829" y="4385940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Is it linearly independent?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1881820" y="4995459"/>
            <a:ext cx="2561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/>
              <a:t>ae</a:t>
            </a:r>
            <a:r>
              <a:rPr lang="en-US" altLang="zh-TW" sz="2400" i="1" baseline="30000" dirty="0" err="1" smtClean="0"/>
              <a:t>t</a:t>
            </a:r>
            <a:r>
              <a:rPr lang="en-US" altLang="zh-TW" sz="2400" dirty="0" smtClean="0"/>
              <a:t> + </a:t>
            </a:r>
            <a:r>
              <a:rPr lang="en-US" altLang="zh-TW" sz="2400" i="1" dirty="0" smtClean="0"/>
              <a:t>be</a:t>
            </a:r>
            <a:r>
              <a:rPr lang="en-US" altLang="zh-TW" sz="2400" baseline="30000" dirty="0" smtClean="0"/>
              <a:t>2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 + </a:t>
            </a:r>
            <a:r>
              <a:rPr lang="en-US" altLang="zh-TW" sz="2400" i="1" dirty="0" smtClean="0"/>
              <a:t>ce</a:t>
            </a:r>
            <a:r>
              <a:rPr lang="en-US" altLang="zh-TW" sz="2400" baseline="30000" dirty="0" smtClean="0"/>
              <a:t>3</a:t>
            </a:r>
            <a:r>
              <a:rPr lang="en-US" altLang="zh-TW" sz="2400" i="1" baseline="30000" dirty="0" smtClean="0"/>
              <a:t>t </a:t>
            </a:r>
            <a:r>
              <a:rPr lang="en-US" altLang="zh-TW" sz="2400" dirty="0" smtClean="0"/>
              <a:t>= 0 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61848" y="4956954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dirty="0" smtClean="0"/>
              <a:t> + </a:t>
            </a:r>
            <a:r>
              <a:rPr lang="en-US" altLang="zh-TW" sz="2400" i="1" dirty="0" smtClean="0"/>
              <a:t>b</a:t>
            </a:r>
            <a:r>
              <a:rPr lang="en-US" altLang="zh-TW" sz="2400" dirty="0" smtClean="0"/>
              <a:t> + </a:t>
            </a:r>
            <a:r>
              <a:rPr lang="en-US" altLang="zh-TW" sz="2400" i="1" dirty="0" smtClean="0"/>
              <a:t>c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=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871979" y="5492546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/>
              <a:t>ae</a:t>
            </a:r>
            <a:r>
              <a:rPr lang="en-US" altLang="zh-TW" sz="2400" i="1" baseline="30000" dirty="0" err="1" smtClean="0"/>
              <a:t>t</a:t>
            </a:r>
            <a:r>
              <a:rPr lang="en-US" altLang="zh-TW" sz="2400" dirty="0" smtClean="0"/>
              <a:t> + 2</a:t>
            </a:r>
            <a:r>
              <a:rPr lang="en-US" altLang="zh-TW" sz="2400" i="1" dirty="0" smtClean="0"/>
              <a:t>be</a:t>
            </a:r>
            <a:r>
              <a:rPr lang="en-US" altLang="zh-TW" sz="2400" baseline="30000" dirty="0" smtClean="0"/>
              <a:t>2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 + 3</a:t>
            </a:r>
            <a:r>
              <a:rPr lang="en-US" altLang="zh-TW" sz="2400" i="1" dirty="0" smtClean="0"/>
              <a:t>ce</a:t>
            </a:r>
            <a:r>
              <a:rPr lang="en-US" altLang="zh-TW" sz="2400" baseline="30000" dirty="0" smtClean="0"/>
              <a:t>3</a:t>
            </a:r>
            <a:r>
              <a:rPr lang="en-US" altLang="zh-TW" sz="2400" i="1" baseline="30000" dirty="0" smtClean="0"/>
              <a:t>t </a:t>
            </a:r>
            <a:r>
              <a:rPr lang="en-US" altLang="zh-TW" sz="2400" dirty="0" smtClean="0"/>
              <a:t>= 0 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871979" y="6014733"/>
            <a:ext cx="287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/>
              <a:t>ae</a:t>
            </a:r>
            <a:r>
              <a:rPr lang="en-US" altLang="zh-TW" sz="2400" i="1" baseline="30000" dirty="0" err="1" smtClean="0"/>
              <a:t>t</a:t>
            </a:r>
            <a:r>
              <a:rPr lang="en-US" altLang="zh-TW" sz="2400" dirty="0" smtClean="0"/>
              <a:t> + 4</a:t>
            </a:r>
            <a:r>
              <a:rPr lang="en-US" altLang="zh-TW" sz="2400" i="1" dirty="0" smtClean="0"/>
              <a:t>be</a:t>
            </a:r>
            <a:r>
              <a:rPr lang="en-US" altLang="zh-TW" sz="2400" baseline="30000" dirty="0" smtClean="0"/>
              <a:t>2</a:t>
            </a:r>
            <a:r>
              <a:rPr lang="en-US" altLang="zh-TW" sz="2400" i="1" baseline="30000" dirty="0" smtClean="0"/>
              <a:t>t</a:t>
            </a:r>
            <a:r>
              <a:rPr lang="en-US" altLang="zh-TW" sz="2400" dirty="0" smtClean="0"/>
              <a:t> + 9</a:t>
            </a:r>
            <a:r>
              <a:rPr lang="en-US" altLang="zh-TW" sz="2400" i="1" dirty="0" smtClean="0"/>
              <a:t>ce</a:t>
            </a:r>
            <a:r>
              <a:rPr lang="en-US" altLang="zh-TW" sz="2400" baseline="30000" dirty="0" smtClean="0"/>
              <a:t>3</a:t>
            </a:r>
            <a:r>
              <a:rPr lang="en-US" altLang="zh-TW" sz="2400" i="1" baseline="30000" dirty="0" smtClean="0"/>
              <a:t>t </a:t>
            </a:r>
            <a:r>
              <a:rPr lang="en-US" altLang="zh-TW" sz="2400" dirty="0" smtClean="0"/>
              <a:t>= 0 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261848" y="5492545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dirty="0" smtClean="0"/>
              <a:t> + 2</a:t>
            </a:r>
            <a:r>
              <a:rPr lang="en-US" altLang="zh-TW" sz="2400" i="1" dirty="0" smtClean="0"/>
              <a:t>b</a:t>
            </a:r>
            <a:r>
              <a:rPr lang="en-US" altLang="zh-TW" sz="2400" dirty="0" smtClean="0"/>
              <a:t> + 3</a:t>
            </a:r>
            <a:r>
              <a:rPr lang="en-US" altLang="zh-TW" sz="2400" i="1" dirty="0" smtClean="0"/>
              <a:t>c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=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5261848" y="6006706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a</a:t>
            </a:r>
            <a:r>
              <a:rPr lang="en-US" altLang="zh-TW" sz="2400" dirty="0" smtClean="0"/>
              <a:t> + 4</a:t>
            </a:r>
            <a:r>
              <a:rPr lang="en-US" altLang="zh-TW" sz="2400" i="1" dirty="0" smtClean="0"/>
              <a:t>b</a:t>
            </a:r>
            <a:r>
              <a:rPr lang="en-US" altLang="zh-TW" sz="2400" dirty="0" smtClean="0"/>
              <a:t> + 9</a:t>
            </a:r>
            <a:r>
              <a:rPr lang="en-US" altLang="zh-TW" sz="2400" i="1" dirty="0" smtClean="0"/>
              <a:t>c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=</a:t>
            </a:r>
            <a:r>
              <a:rPr lang="en-US" altLang="zh-TW" sz="2400" i="1" baseline="30000" dirty="0" smtClean="0"/>
              <a:t> </a:t>
            </a:r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479989" y="4330234"/>
            <a:ext cx="959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Yes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71471" y="428470"/>
            <a:ext cx="48387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{v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v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, ……,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 smtClean="0"/>
              <a:t>} are L.I., and T is an isomorphism, {T(v</a:t>
            </a:r>
            <a:r>
              <a:rPr lang="en-US" altLang="zh-TW" sz="2400" baseline="-25000" dirty="0"/>
              <a:t>1</a:t>
            </a:r>
            <a:r>
              <a:rPr lang="en-US" altLang="zh-TW" sz="2400" dirty="0" smtClean="0"/>
              <a:t>), T(v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), </a:t>
            </a:r>
            <a:r>
              <a:rPr lang="en-US" altLang="zh-TW" sz="2400" dirty="0"/>
              <a:t>……, </a:t>
            </a:r>
            <a:r>
              <a:rPr lang="en-US" altLang="zh-TW" sz="2400" dirty="0" smtClean="0"/>
              <a:t>T(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/>
              <a:t>k</a:t>
            </a:r>
            <a:r>
              <a:rPr lang="en-US" altLang="zh-TW" sz="2400" dirty="0" smtClean="0"/>
              <a:t>)} </a:t>
            </a:r>
            <a:r>
              <a:rPr lang="en-US" altLang="zh-TW" sz="2400" dirty="0"/>
              <a:t>are L.I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9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Example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61360" y="2391461"/>
            <a:ext cx="485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For the subspace of all 2 x 2 matrices,</a:t>
            </a:r>
            <a:endParaRPr lang="en-US" altLang="zh-TW" sz="2400" dirty="0">
              <a:sym typeface="Symbol" pitchFamily="18" charset="2"/>
            </a:endParaRPr>
          </a:p>
        </p:txBody>
      </p:sp>
      <p:pic>
        <p:nvPicPr>
          <p:cNvPr id="6" name="Picture 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30019"/>
            <a:ext cx="4876800" cy="5588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08360" y="5318244"/>
            <a:ext cx="4762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i="1" dirty="0" smtClean="0"/>
              <a:t>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{1, </a:t>
            </a:r>
            <a:r>
              <a:rPr lang="en-US" altLang="zh-TW" sz="2400" i="1" dirty="0"/>
              <a:t>x</a:t>
            </a:r>
            <a:r>
              <a:rPr lang="en-US" altLang="zh-TW" sz="2400" dirty="0"/>
              <a:t>, 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,</a:t>
            </a:r>
            <a:r>
              <a:rPr lang="en-US" altLang="zh-TW" sz="2400" dirty="0"/>
              <a:t> </a:t>
            </a:r>
            <a:r>
              <a:rPr lang="en-US" altLang="zh-TW" sz="2400" i="1" dirty="0" err="1"/>
              <a:t>x</a:t>
            </a:r>
            <a:r>
              <a:rPr lang="en-US" altLang="zh-TW" sz="2400" i="1" baseline="30000" dirty="0" err="1"/>
              <a:t>n</a:t>
            </a:r>
            <a:r>
              <a:rPr lang="en-US" altLang="zh-TW" sz="2400" dirty="0"/>
              <a:t>, </a:t>
            </a:r>
            <a:r>
              <a:rPr lang="en-US" altLang="zh-TW" sz="2400" dirty="0">
                <a:sym typeface="MT Extra" pitchFamily="18" charset="2"/>
              </a:rPr>
              <a:t></a:t>
            </a:r>
            <a:r>
              <a:rPr lang="en-US" altLang="zh-TW" sz="2400" dirty="0"/>
              <a:t>} is a basis of </a:t>
            </a:r>
            <a:r>
              <a:rPr lang="en-US" altLang="zh-TW" sz="2400" dirty="0">
                <a:latin typeface="Script MT Bold" pitchFamily="66" charset="0"/>
              </a:rPr>
              <a:t>P</a:t>
            </a:r>
            <a:r>
              <a:rPr lang="en-US" altLang="zh-TW" sz="240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61360" y="2877522"/>
            <a:ext cx="1669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The basis is 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0098" y="3578586"/>
            <a:ext cx="1136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Dim = 4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89988" y="5318243"/>
            <a:ext cx="1306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Dim =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inf</a:t>
            </a:r>
            <a:endParaRPr lang="en-US" altLang="zh-TW" sz="2400" dirty="0">
              <a:solidFill>
                <a:srgbClr val="0000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79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Vector Representation of 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Coordinate Transformation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42"/>
            <a:ext cx="8819016" cy="25136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4256" y="3875314"/>
            <a:ext cx="104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basis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691640" y="3543300"/>
            <a:ext cx="318795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287637" y="3543300"/>
            <a:ext cx="40581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582908" y="3543300"/>
            <a:ext cx="935537" cy="403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89526" y="4943075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>
                <a:solidFill>
                  <a:srgbClr val="0000FF"/>
                </a:solidFill>
              </a:rPr>
              <a:t>P</a:t>
            </a:r>
            <a:r>
              <a:rPr lang="en-US" altLang="zh-TW" sz="28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zh-TW" sz="2800" dirty="0" smtClean="0">
                <a:solidFill>
                  <a:srgbClr val="0000FF"/>
                </a:solidFill>
              </a:rPr>
              <a:t>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691640" y="4948003"/>
            <a:ext cx="3257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Basis: {1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dirty="0"/>
              <a:t>, </a:t>
            </a:r>
            <a:r>
              <a:rPr lang="en-US" altLang="zh-TW" sz="2800" i="1" dirty="0"/>
              <a:t>x</a:t>
            </a:r>
            <a:r>
              <a:rPr lang="en-US" altLang="zh-TW" sz="2800" baseline="30000" dirty="0"/>
              <a:t>2</a:t>
            </a:r>
            <a:r>
              <a:rPr lang="en-US" altLang="zh-TW" sz="2800" dirty="0"/>
              <a:t>, </a:t>
            </a:r>
            <a:r>
              <a:rPr lang="en-US" altLang="zh-TW" sz="2800" dirty="0">
                <a:sym typeface="MT Extra" pitchFamily="18" charset="2"/>
              </a:rPr>
              <a:t>,</a:t>
            </a:r>
            <a:r>
              <a:rPr lang="en-US" altLang="zh-TW" sz="2800" dirty="0"/>
              <a:t> </a:t>
            </a:r>
            <a:r>
              <a:rPr lang="en-US" altLang="zh-TW" sz="2800" i="1" dirty="0" err="1" smtClean="0"/>
              <a:t>x</a:t>
            </a:r>
            <a:r>
              <a:rPr lang="en-US" altLang="zh-TW" sz="2800" i="1" baseline="30000" dirty="0" err="1" smtClean="0"/>
              <a:t>n</a:t>
            </a:r>
            <a:r>
              <a:rPr lang="en-US" altLang="zh-TW" sz="2800" dirty="0" smtClean="0"/>
              <a:t>}</a:t>
            </a:r>
            <a:endParaRPr lang="en-US" altLang="zh-TW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56" y="5672437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向右箭號 22"/>
          <p:cNvSpPr/>
          <p:nvPr/>
        </p:nvSpPr>
        <p:spPr>
          <a:xfrm>
            <a:off x="6407825" y="5674329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70" y="4943075"/>
                <a:ext cx="774058" cy="16077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Representation </a:t>
            </a:r>
            <a:br>
              <a:rPr lang="en-US" altLang="zh-TW" dirty="0" smtClean="0"/>
            </a:br>
            <a:r>
              <a:rPr lang="en-US" altLang="zh-TW" dirty="0" smtClean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</a:p>
          <a:p>
            <a:pPr lvl="1"/>
            <a:r>
              <a:rPr lang="en-US" altLang="zh-TW" dirty="0" smtClean="0"/>
              <a:t>D (derivative): 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Derivative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a matrix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367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−3+10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120" y="5549026"/>
                <a:ext cx="134677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05" r="-45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Representation </a:t>
            </a:r>
            <a:br>
              <a:rPr lang="en-US" altLang="zh-TW" dirty="0" smtClean="0"/>
            </a:br>
            <a:r>
              <a:rPr lang="en-US" altLang="zh-TW" dirty="0" smtClean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</a:p>
          <a:p>
            <a:pPr lvl="1"/>
            <a:r>
              <a:rPr lang="en-US" altLang="zh-TW" dirty="0" smtClean="0"/>
              <a:t>D (derivative): 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44" y="3316501"/>
                <a:ext cx="484427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17" y="3307031"/>
                <a:ext cx="484427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89" y="3316501"/>
                <a:ext cx="48442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06" y="5211721"/>
                <a:ext cx="23884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0" y="5639274"/>
                <a:ext cx="24173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06" y="6127233"/>
                <a:ext cx="391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938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977" y="5211721"/>
                <a:ext cx="238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500" r="-30000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91" y="5639274"/>
                <a:ext cx="24173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400" dirty="0" smtClean="0"/>
                  <a:t>2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77" y="6127233"/>
                <a:ext cx="3282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5556" t="-24590" r="-2037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094" y="3185813"/>
                <a:ext cx="484427" cy="9766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67" y="3176343"/>
                <a:ext cx="484427" cy="976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39" y="3185813"/>
                <a:ext cx="484427" cy="9766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Representation </a:t>
            </a:r>
            <a:br>
              <a:rPr lang="en-US" altLang="zh-TW" dirty="0" smtClean="0"/>
            </a:br>
            <a:r>
              <a:rPr lang="en-US" altLang="zh-TW" dirty="0" smtClean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Example: </a:t>
            </a:r>
          </a:p>
          <a:p>
            <a:pPr lvl="1"/>
            <a:r>
              <a:rPr lang="en-US" altLang="zh-TW" dirty="0" smtClean="0"/>
              <a:t>D (derivative): 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→ P</a:t>
            </a:r>
            <a:r>
              <a:rPr lang="en-US" altLang="zh-TW" baseline="-25000" dirty="0"/>
              <a:t>2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99050" y="2233386"/>
            <a:ext cx="325755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Represent it as a matrix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19300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polynomial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9" name="向右箭號 8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a matrix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35" y="4362927"/>
                <a:ext cx="1439818" cy="9766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5−4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7" y="5630824"/>
                <a:ext cx="18065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704" t="-1667" r="-101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−4+6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41" y="5595256"/>
                <a:ext cx="11768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36" r="-5699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66" y="3206896"/>
                <a:ext cx="713657" cy="984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52" y="3160753"/>
                <a:ext cx="713657" cy="9766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6641687" y="744439"/>
            <a:ext cx="2153475" cy="987149"/>
            <a:chOff x="6311718" y="422280"/>
            <a:chExt cx="2153475" cy="987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718" y="422280"/>
                  <a:ext cx="1439818" cy="9766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536" y="425313"/>
                  <a:ext cx="713657" cy="9841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文字方塊 38"/>
          <p:cNvSpPr txBox="1"/>
          <p:nvPr/>
        </p:nvSpPr>
        <p:spPr>
          <a:xfrm>
            <a:off x="3847492" y="2992573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Not 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3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Are they vectors?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68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Example: </a:t>
                </a:r>
              </a:p>
              <a:p>
                <a:pPr lvl="1"/>
                <a:r>
                  <a:rPr lang="en-US" altLang="zh-TW" dirty="0"/>
                  <a:t>D (derivative): </a:t>
                </a:r>
                <a:r>
                  <a:rPr lang="en-US" altLang="zh-TW" dirty="0" smtClean="0"/>
                  <a:t>Function set F </a:t>
                </a:r>
                <a:r>
                  <a:rPr lang="en-US" altLang="zh-TW" dirty="0"/>
                  <a:t>→ Function set </a:t>
                </a:r>
                <a:r>
                  <a:rPr lang="en-US" altLang="zh-TW" dirty="0" smtClean="0"/>
                  <a:t>F</a:t>
                </a:r>
              </a:p>
              <a:p>
                <a:pPr lvl="1"/>
                <a:r>
                  <a:rPr lang="en-US" altLang="zh-TW" dirty="0" smtClean="0"/>
                  <a:t>Basis of F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8" y="3417312"/>
                <a:ext cx="463653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1" y="3407842"/>
                <a:ext cx="463652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435" y="5066210"/>
            <a:ext cx="981075" cy="3905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38" y="6066643"/>
            <a:ext cx="847725" cy="35242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199" y="5051923"/>
            <a:ext cx="2990850" cy="41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199" y="6028544"/>
            <a:ext cx="28384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692882" cy="613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418" y="3397325"/>
                <a:ext cx="463652" cy="6134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3804693" y="3094590"/>
            <a:ext cx="191513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invertible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15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Representation </a:t>
            </a:r>
            <a:br>
              <a:rPr lang="en-US" altLang="zh-TW" dirty="0"/>
            </a:br>
            <a:r>
              <a:rPr lang="en-US" altLang="zh-TW" dirty="0"/>
              <a:t>of Linear Operator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19300" y="55694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Function in F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7225" y="55384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Function in F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19300" y="34730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37225" y="340784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657600" y="3531269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968750" y="5595256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2241303" y="4605959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5959227" y="4605957"/>
            <a:ext cx="153719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5353" y="3850614"/>
            <a:ext cx="232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Multiply a matrix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944257" y="5895316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Derivative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23" y="4301910"/>
                <a:ext cx="1170577" cy="613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4" y="3343920"/>
                <a:ext cx="1021946" cy="7025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621" y="5182260"/>
            <a:ext cx="847725" cy="35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39" y="3397325"/>
                <a:ext cx="463653" cy="613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Basis of F is </a:t>
                </a:r>
                <a:endParaRPr lang="en-US" altLang="zh-TW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677" y="588425"/>
                <a:ext cx="2949077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306" t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向右箭號 24"/>
          <p:cNvSpPr/>
          <p:nvPr/>
        </p:nvSpPr>
        <p:spPr>
          <a:xfrm flipH="1">
            <a:off x="3607111" y="3139876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−1/2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036" y="2330682"/>
                <a:ext cx="1820242" cy="7025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向右箭號 26"/>
          <p:cNvSpPr/>
          <p:nvPr/>
        </p:nvSpPr>
        <p:spPr>
          <a:xfrm flipH="1">
            <a:off x="3863943" y="5287241"/>
            <a:ext cx="186103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574469" y="4902817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Antiderivative</a:t>
            </a:r>
            <a:endParaRPr lang="zh-TW" altLang="en-US" sz="2400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58" y="4798717"/>
            <a:ext cx="3416015" cy="58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Eigenvalue </a:t>
            </a:r>
            <a:br>
              <a:rPr lang="en-US" altLang="zh-TW" dirty="0" smtClean="0"/>
            </a:br>
            <a:r>
              <a:rPr lang="en-US" altLang="zh-TW" dirty="0" smtClean="0"/>
              <a:t>and Eigenvector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800" dirty="0" smtClean="0"/>
                  <a:t>, v is eigenvector,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eigenvalue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11" y="5469797"/>
                <a:ext cx="7637489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0465" r="-239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</a:t>
            </a:r>
            <a:r>
              <a:rPr lang="en-US" altLang="zh-TW" dirty="0" smtClean="0"/>
              <a:t>and </a:t>
            </a:r>
            <a:r>
              <a:rPr lang="en-US" altLang="zh-TW" dirty="0"/>
              <a:t>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</a:t>
            </a:r>
            <a:r>
              <a:rPr lang="zh-TW" altLang="en-US" dirty="0" smtClean="0"/>
              <a:t> </a:t>
            </a:r>
            <a:r>
              <a:rPr lang="en-US" altLang="zh-TW" dirty="0" smtClean="0"/>
              <a:t>derivative (linear transformation, input &amp; output are functions)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Consider Transpose (also linear transformation, </a:t>
            </a:r>
            <a:r>
              <a:rPr lang="en-US" altLang="zh-TW" dirty="0"/>
              <a:t>input &amp; output are functions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</a:t>
                </a:r>
                <a:r>
                  <a:rPr lang="en-US" altLang="zh-TW" sz="2400" dirty="0"/>
                  <a:t>n</a:t>
                </a:r>
                <a:r>
                  <a:rPr lang="en-US" altLang="zh-TW" sz="2400" dirty="0" smtClean="0"/>
                  <a:t> “eigenvector”?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7" y="2670451"/>
                <a:ext cx="4816380" cy="478977"/>
              </a:xfrm>
              <a:prstGeom prst="rect">
                <a:avLst/>
              </a:prstGeom>
              <a:blipFill rotWithShape="0">
                <a:blip r:embed="rId3"/>
                <a:stretch>
                  <a:fillRect l="-2025" t="-10127" b="-240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064239" y="2689698"/>
            <a:ext cx="3818842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What is the “eigenvalue”?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990099" y="3156209"/>
            <a:ext cx="556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Every scalar is an eigenvalue of derivative.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84571" y="4742302"/>
            <a:ext cx="172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Symmetric: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84571" y="5610822"/>
            <a:ext cx="256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Skew-symmetric: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5196217"/>
                <a:ext cx="10176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87" r="-658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87" y="6190747"/>
                <a:ext cx="124688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878" t="-1667" r="-536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4599361"/>
                <a:ext cx="397742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95424" y="5012406"/>
            <a:ext cx="528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Symmetric matrices form the </a:t>
            </a:r>
            <a:r>
              <a:rPr lang="en-US" altLang="zh-TW" sz="2400" dirty="0" err="1" smtClean="0"/>
              <a:t>eigenspace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37690" y="5939492"/>
            <a:ext cx="55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Skew-symmetric matrices form the </a:t>
            </a:r>
            <a:r>
              <a:rPr lang="en-US" altLang="zh-TW" sz="2400" dirty="0" err="1" smtClean="0"/>
              <a:t>eigenspace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 eigenvalue?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" y="5505075"/>
                <a:ext cx="397742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0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91834" y="55772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2x2 </a:t>
            </a:r>
            <a:r>
              <a:rPr lang="en-US" altLang="zh-TW" sz="2400" dirty="0" smtClean="0"/>
              <a:t>matrices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49953" y="559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2x2 matrices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62186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8" name="向右箭號 7"/>
          <p:cNvSpPr/>
          <p:nvPr/>
        </p:nvSpPr>
        <p:spPr>
          <a:xfrm>
            <a:off x="3498724" y="2439410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3791017" y="5662153"/>
            <a:ext cx="1768475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1325665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773034" y="5937387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transpose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112649" y="55983"/>
            <a:ext cx="544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Consider Transpose of 2x2 matrices</a:t>
            </a:r>
            <a:endParaRPr lang="zh-TW" altLang="en-US" sz="2800" b="1" i="1" u="sng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85" y="2783408"/>
            <a:ext cx="1720835" cy="139305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7" y="707402"/>
            <a:ext cx="1720835" cy="1393057"/>
          </a:xfrm>
          <a:prstGeom prst="rect">
            <a:avLst/>
          </a:prstGeom>
        </p:spPr>
      </p:pic>
      <p:sp>
        <p:nvSpPr>
          <p:cNvPr id="24" name="向右箭號 23"/>
          <p:cNvSpPr/>
          <p:nvPr/>
        </p:nvSpPr>
        <p:spPr>
          <a:xfrm flipH="1">
            <a:off x="3453938" y="2095412"/>
            <a:ext cx="2336800" cy="32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59" y="1813597"/>
                <a:ext cx="498278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05" y="5461418"/>
                <a:ext cx="94134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437" y="5461418"/>
                <a:ext cx="941348" cy="615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75" y="1768112"/>
                <a:ext cx="498278" cy="1360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3574475" y="4278041"/>
            <a:ext cx="197831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What are the eigenvalues?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6" y="1813596"/>
                <a:ext cx="498278" cy="1360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5" y="1813596"/>
                <a:ext cx="498278" cy="13606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38" y="1819163"/>
                <a:ext cx="498278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919" y="1764829"/>
                <a:ext cx="498278" cy="13606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73" y="1761546"/>
                <a:ext cx="498278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534" y="1742966"/>
                <a:ext cx="498278" cy="13606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5836232" y="2193399"/>
            <a:ext cx="140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vector</a:t>
            </a:r>
            <a:endParaRPr lang="zh-TW" altLang="en-US" sz="2400" dirty="0"/>
          </a:p>
        </p:txBody>
      </p:sp>
      <p:sp>
        <p:nvSpPr>
          <p:cNvPr id="38" name="向右箭號 37"/>
          <p:cNvSpPr/>
          <p:nvPr/>
        </p:nvSpPr>
        <p:spPr>
          <a:xfrm rot="16200000">
            <a:off x="5099711" y="3912362"/>
            <a:ext cx="2847861" cy="382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and Eigenvector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Consider Transpose of 2x2 matrices</a:t>
            </a:r>
            <a:endParaRPr lang="zh-TW" altLang="en-US" b="1" i="1" u="sng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62" y="5673540"/>
                <a:ext cx="953979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88" y="5673540"/>
                <a:ext cx="1188787" cy="615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850166" y="2724699"/>
            <a:ext cx="3943379" cy="1393057"/>
            <a:chOff x="46196" y="2542751"/>
            <a:chExt cx="3943379" cy="139305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740" y="2542751"/>
              <a:ext cx="1720835" cy="1393057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46196" y="2639113"/>
              <a:ext cx="2155113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Matrix representation of transpose </a:t>
              </a:r>
              <a:endParaRPr lang="zh-TW" altLang="en-US" sz="24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76165" y="2871934"/>
            <a:ext cx="3472410" cy="1132126"/>
            <a:chOff x="5176165" y="2871934"/>
            <a:chExt cx="3472410" cy="1132126"/>
          </a:xfrm>
        </p:grpSpPr>
        <p:sp>
          <p:nvSpPr>
            <p:cNvPr id="5" name="文字方塊 4"/>
            <p:cNvSpPr txBox="1"/>
            <p:nvPr/>
          </p:nvSpPr>
          <p:spPr>
            <a:xfrm>
              <a:off x="5176165" y="2871934"/>
              <a:ext cx="3472410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Characteristic polynomial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714029" y="3573173"/>
                  <a:ext cx="239668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029" y="3573173"/>
                  <a:ext cx="2396682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66" y="4560020"/>
                <a:ext cx="93987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56" y="4551442"/>
                <a:ext cx="120757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114428" y="5124777"/>
            <a:ext cx="287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Symmetric matrices 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793545" y="5092515"/>
            <a:ext cx="348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Skew-symmetric matrices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98949" y="5849168"/>
            <a:ext cx="12474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Dim=3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243906" y="5849168"/>
            <a:ext cx="124740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Dim=1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1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Inner Product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147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Inner Product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16540" y="2085670"/>
            <a:ext cx="2470150" cy="1079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Inner Product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33740" y="21193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“vector” v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17865" y="2678104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“vector” u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58152" y="2394587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scalar</a:t>
            </a:r>
            <a:endParaRPr lang="zh-TW" altLang="en-US" sz="24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2960915" y="23501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960915" y="2908937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037490" y="2625420"/>
            <a:ext cx="5556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96" y="1616360"/>
                <a:ext cx="89543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1056120" y="3332804"/>
            <a:ext cx="739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For any vectors u, v and w, and any scalar a, the following axioms hold: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293604"/>
                <a:ext cx="366989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4" y="4833353"/>
                <a:ext cx="366989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5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855766"/>
                <a:ext cx="366989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65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57" y="4293463"/>
                <a:ext cx="425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520927" y="5435763"/>
            <a:ext cx="59912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Dot product </a:t>
            </a:r>
            <a:r>
              <a:rPr lang="en-US" altLang="zh-TW" sz="2400" dirty="0" smtClean="0"/>
              <a:t>is a special case of </a:t>
            </a:r>
            <a:r>
              <a:rPr lang="en-US" altLang="zh-TW" sz="2400" b="1" dirty="0" smtClean="0"/>
              <a:t>inner product</a:t>
            </a:r>
            <a:endParaRPr lang="zh-TW" altLang="en-US" sz="24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46614" y="6061202"/>
            <a:ext cx="718502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Can you define other inner product for normal vectors?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175536" y="394653"/>
            <a:ext cx="22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Norm (length):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480357" y="891792"/>
            <a:ext cx="19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Orthogonal: 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315302" y="900712"/>
            <a:ext cx="274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Inner product is zero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ra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92" y="394512"/>
                <a:ext cx="1954381" cy="447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0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Inner Product of Matrix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89529" y="2496457"/>
            <a:ext cx="24003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/>
              <a:t>Frobenius</a:t>
            </a:r>
            <a:r>
              <a:rPr lang="en-US" altLang="zh-TW" sz="2800" dirty="0" smtClean="0"/>
              <a:t> inner product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72" y="2496457"/>
                <a:ext cx="366989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08" y="3019677"/>
                <a:ext cx="366989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212" y="3770816"/>
            <a:ext cx="6762750" cy="8858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665620" y="4425808"/>
            <a:ext cx="439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Element-wise multiplication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36" y="5217955"/>
                <a:ext cx="1983685" cy="810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696" y="5306825"/>
                <a:ext cx="4356641" cy="6260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Inner Product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Inner product for general functions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08" y="2616597"/>
            <a:ext cx="3985569" cy="9921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08" y="4399757"/>
            <a:ext cx="3682377" cy="125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orthogonal?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27" y="2694782"/>
                <a:ext cx="279417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952913" y="4206906"/>
            <a:ext cx="363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Can it be inner product for general functions?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952913" y="5120909"/>
                <a:ext cx="3784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Can it be inner product for polynomials with degree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TW" sz="2400" dirty="0" smtClean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13" y="5120909"/>
                <a:ext cx="37846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415" t="-5882" r="-628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4475442" y="55616"/>
            <a:ext cx="4256196" cy="1690406"/>
            <a:chOff x="4475442" y="55616"/>
            <a:chExt cx="4256196" cy="1690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/>
                    <a:t>1.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zh-TW" altLang="en-US" sz="2400" dirty="0" smtClean="0"/>
                    <a:t> </a:t>
                  </a:r>
                  <a:r>
                    <a:rPr lang="en-US" altLang="zh-TW" sz="2400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42" y="55616"/>
                  <a:ext cx="366989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92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/>
                    <a:t>2.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463932"/>
                  <a:ext cx="3669890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58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/>
                    <a:t>4.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142" y="1284357"/>
                  <a:ext cx="3669890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492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 smtClean="0"/>
                    <a:t>3.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357" y="898892"/>
                  <a:ext cx="425128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96" t="-10526" b="-28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26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matrix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 linear transform</a:t>
            </a:r>
          </a:p>
          <a:p>
            <a:r>
              <a:rPr lang="en-US" altLang="zh-TW" dirty="0" smtClean="0"/>
              <a:t>A polynomial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81" y="2305318"/>
                <a:ext cx="1799019" cy="7184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7" y="4556974"/>
                <a:ext cx="454079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向右箭號 5"/>
          <p:cNvSpPr/>
          <p:nvPr/>
        </p:nvSpPr>
        <p:spPr>
          <a:xfrm>
            <a:off x="4919730" y="2400534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130" y="1825625"/>
                <a:ext cx="583173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5267460" y="5165212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80" y="4535274"/>
                <a:ext cx="774058" cy="16077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Orthogonal/Orthonormal Basis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u be any vector, and w is the orthogonal projection of u on subspace W.</a:t>
                </a:r>
                <a:endParaRPr lang="zh-TW" altLang="en-US" sz="2400" dirty="0"/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</a:t>
                </a:r>
                <a:r>
                  <a:rPr lang="en-US" altLang="zh-TW" sz="2400" dirty="0" smtClean="0"/>
                  <a:t>basis of W.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</a:t>
                </a:r>
                <a:r>
                  <a:rPr lang="en-US" altLang="zh-TW" sz="2400" dirty="0" smtClean="0"/>
                  <a:t>orthonormal </a:t>
                </a:r>
                <a:r>
                  <a:rPr lang="en-US" altLang="zh-TW" sz="2400" dirty="0"/>
                  <a:t>basis of W.</a:t>
                </a:r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79" y="3336512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83" y="4000344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13" y="4000344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813" y="4000344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199505" y="37526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123429" y="37632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707875" y="37807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16" y="5367510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20" y="6031342"/>
                <a:ext cx="77566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688" r="-234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0" y="6031342"/>
                <a:ext cx="7827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469" r="-312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641" y="6005757"/>
                <a:ext cx="7957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2290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endCxn id="12" idx="0"/>
          </p:cNvCxnSpPr>
          <p:nvPr/>
        </p:nvCxnSpPr>
        <p:spPr>
          <a:xfrm flipH="1">
            <a:off x="3285051" y="5783654"/>
            <a:ext cx="1692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240058" y="5794231"/>
            <a:ext cx="69850" cy="314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801112" y="5805904"/>
            <a:ext cx="69850" cy="244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844" y="450760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Orthogonal Basis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 basis of a subspace V. How to transform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into an orthogonal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?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2" y="1099930"/>
                <a:ext cx="826371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58" y="2022584"/>
            <a:ext cx="7023209" cy="2884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/>
                  <a:t> is an orthogonal basis for W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70" y="4950771"/>
                <a:ext cx="69443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1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515234" y="5430664"/>
            <a:ext cx="405942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After normalization, you can get orthonormal basis.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6184265" y="2471249"/>
            <a:ext cx="239039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Arial" charset="0"/>
              </a:rPr>
              <a:t>Gram-Schmidt </a:t>
            </a:r>
            <a:endParaRPr lang="en-US" altLang="zh-TW" sz="2400" b="1" dirty="0" smtClean="0">
              <a:latin typeface="Arial" charset="0"/>
            </a:endParaRPr>
          </a:p>
          <a:p>
            <a:pPr algn="ctr"/>
            <a:r>
              <a:rPr lang="en-US" altLang="zh-TW" sz="2400" b="1" dirty="0" smtClean="0">
                <a:latin typeface="Arial" charset="0"/>
              </a:rPr>
              <a:t>Process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230458" y="1978568"/>
            <a:ext cx="1672376" cy="3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246756" y="2341508"/>
            <a:ext cx="2947481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177965" y="3042292"/>
            <a:ext cx="4435669" cy="69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891743" y="3842568"/>
            <a:ext cx="332305" cy="393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303003" y="4136528"/>
            <a:ext cx="7054739" cy="737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2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63" y="4170073"/>
            <a:ext cx="7153275" cy="16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orthogonal/orthonormal basis for </a:t>
            </a:r>
            <a:r>
              <a:rPr lang="en-US" altLang="zh-TW" dirty="0"/>
              <a:t>P</a:t>
            </a:r>
            <a:r>
              <a:rPr lang="en-US" altLang="zh-TW" baseline="-25000" dirty="0"/>
              <a:t>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Define an inner product of 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Find a basis {1, x, x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}</a:t>
            </a:r>
          </a:p>
          <a:p>
            <a:pPr lvl="1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2" y="3053935"/>
                <a:ext cx="143090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79" y="3925287"/>
            <a:ext cx="1457325" cy="361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22" y="5725810"/>
            <a:ext cx="4000500" cy="7810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323" y="5859160"/>
            <a:ext cx="1123950" cy="647700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>
          <a:xfrm>
            <a:off x="2561342" y="426259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199236" y="5075166"/>
            <a:ext cx="2060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670077" y="6526683"/>
            <a:ext cx="8561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/>
          <p:cNvGrpSpPr/>
          <p:nvPr/>
        </p:nvGrpSpPr>
        <p:grpSpPr>
          <a:xfrm>
            <a:off x="4149393" y="3428852"/>
            <a:ext cx="2079712" cy="461665"/>
            <a:chOff x="4149393" y="3428852"/>
            <a:chExt cx="2079712" cy="461665"/>
          </a:xfrm>
        </p:grpSpPr>
        <p:sp>
          <p:nvSpPr>
            <p:cNvPr id="22" name="向右箭號 21"/>
            <p:cNvSpPr/>
            <p:nvPr/>
          </p:nvSpPr>
          <p:spPr>
            <a:xfrm>
              <a:off x="4149393" y="3536321"/>
              <a:ext cx="622300" cy="3071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200" y="3428852"/>
                  <a:ext cx="143090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矩形 24"/>
          <p:cNvSpPr/>
          <p:nvPr/>
        </p:nvSpPr>
        <p:spPr>
          <a:xfrm>
            <a:off x="2327511" y="3889098"/>
            <a:ext cx="541020" cy="33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625870" y="4126948"/>
            <a:ext cx="2755880" cy="1607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61246" y="4035137"/>
            <a:ext cx="1406404" cy="134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7900664" y="4106262"/>
            <a:ext cx="1406404" cy="91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5" grpId="0" animBg="1"/>
      <p:bldP spid="26" grpId="0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454"/>
            <a:ext cx="3969857" cy="820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Orthogonal/Orthonormal Basis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orthogonal/orthonormal basis for </a:t>
            </a:r>
            <a:r>
              <a:rPr lang="en-US" altLang="zh-TW" dirty="0"/>
              <a:t>P</a:t>
            </a:r>
            <a:r>
              <a:rPr lang="en-US" altLang="zh-TW" baseline="-25000" dirty="0"/>
              <a:t>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Define an inner product of 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by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Get an orthogonal basis {1, x, x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-1/3}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29" y="4095145"/>
            <a:ext cx="3086100" cy="895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64" y="4076095"/>
            <a:ext cx="3105150" cy="914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9" y="5484406"/>
            <a:ext cx="4229100" cy="9810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246" y="5710238"/>
            <a:ext cx="3514725" cy="93345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525407" y="5190887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Orthonormal Basis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9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842962"/>
            <a:ext cx="8277225" cy="51720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86" y="5378449"/>
            <a:ext cx="3514725" cy="9334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60647" y="4859098"/>
            <a:ext cx="2989943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Orthonormal Basis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790" y="765745"/>
            <a:ext cx="3969857" cy="82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Fourier Series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all periodic functions with period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0" y="2377352"/>
            <a:ext cx="8027410" cy="1923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377440" y="3154262"/>
                <a:ext cx="4281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3154262"/>
                <a:ext cx="4281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714" r="-857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60720" y="3162812"/>
                <a:ext cx="4281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162812"/>
                <a:ext cx="42819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714" r="-857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499555" y="2277328"/>
                <a:ext cx="3156505" cy="83042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55" y="2277328"/>
                <a:ext cx="3156505" cy="8304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758" y="4435441"/>
            <a:ext cx="6019800" cy="4191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5268547"/>
            <a:ext cx="8943975" cy="75380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34433" y="4036010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Orthogonal Basis: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4433" y="4911681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Orthonormal Basis: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6857" y="518639"/>
            <a:ext cx="4862830" cy="99293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591758" y="5197777"/>
            <a:ext cx="3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01783" y="5213283"/>
            <a:ext cx="33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b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736277" y="5822583"/>
                <a:ext cx="3814699" cy="8835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𝑎𝑟𝑐𝑡𝑎𝑛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77" y="5822583"/>
                <a:ext cx="3814699" cy="883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大括弧 16"/>
          <p:cNvSpPr/>
          <p:nvPr/>
        </p:nvSpPr>
        <p:spPr>
          <a:xfrm rot="5400000">
            <a:off x="2504618" y="5098161"/>
            <a:ext cx="386329" cy="200299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8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  <p:bldP spid="12" grpId="0"/>
      <p:bldP spid="14" grpId="0"/>
      <p:bldP spid="15" grpId="0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工商時間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580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預計下個學期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(105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學年度上學期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開「機器學習」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machine learning methods, not only focus on deep learning</a:t>
            </a:r>
          </a:p>
          <a:p>
            <a:pPr lvl="1"/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電機系大二以上就有能力修習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預計下下個學期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(105 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學年度下學期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開「機器學習及其深層與結構化」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深度學習 深度學習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54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they vectors?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Any function is a vector?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32861" y="2800621"/>
                <a:ext cx="15391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61" y="2800621"/>
                <a:ext cx="1539139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右箭號 4"/>
          <p:cNvSpPr/>
          <p:nvPr/>
        </p:nvSpPr>
        <p:spPr>
          <a:xfrm>
            <a:off x="4868214" y="277526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668511" y="2423138"/>
                <a:ext cx="1153777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11" y="2423138"/>
                <a:ext cx="1153777" cy="11252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51008" y="4239882"/>
                <a:ext cx="21770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008" y="4239882"/>
                <a:ext cx="217707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4868214" y="419130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740706" y="5620411"/>
                <a:ext cx="940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06" y="5620411"/>
                <a:ext cx="94083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668511" y="3829049"/>
                <a:ext cx="1173463" cy="112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11" y="3829049"/>
                <a:ext cx="1173463" cy="11252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4868214" y="5571838"/>
            <a:ext cx="566670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612736" y="5630348"/>
                <a:ext cx="29118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736" y="5630348"/>
                <a:ext cx="291188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5151549" y="738803"/>
            <a:ext cx="340210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What is the zero vector?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3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a vector?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5675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If a set of objects V is a </a:t>
            </a:r>
            <a:r>
              <a:rPr lang="en-US" altLang="zh-TW" sz="2400" b="1" dirty="0" smtClean="0"/>
              <a:t>vector space</a:t>
            </a:r>
            <a:r>
              <a:rPr lang="en-US" altLang="zh-TW" sz="2400" dirty="0" smtClean="0"/>
              <a:t>, then the objects are “vectors”.</a:t>
            </a:r>
          </a:p>
          <a:p>
            <a:r>
              <a:rPr lang="en-US" altLang="zh-TW" sz="2400" dirty="0" smtClean="0"/>
              <a:t>Vector space:</a:t>
            </a:r>
            <a:r>
              <a:rPr lang="zh-TW" altLang="en-US" sz="2400" dirty="0"/>
              <a:t> </a:t>
            </a:r>
            <a:endParaRPr lang="en-US" altLang="zh-TW" sz="2400" dirty="0" smtClean="0"/>
          </a:p>
          <a:p>
            <a:pPr lvl="1"/>
            <a:r>
              <a:rPr lang="en-US" altLang="zh-TW" dirty="0" smtClean="0"/>
              <a:t>There are operations called “</a:t>
            </a:r>
            <a:r>
              <a:rPr lang="en-US" altLang="zh-TW" b="1" i="1" dirty="0" smtClean="0"/>
              <a:t>addition</a:t>
            </a:r>
            <a:r>
              <a:rPr lang="en-US" altLang="zh-TW" dirty="0" smtClean="0"/>
              <a:t>” and “</a:t>
            </a:r>
            <a:r>
              <a:rPr lang="en-US" altLang="zh-TW" b="1" i="1" dirty="0" smtClean="0"/>
              <a:t>scalar multiplication</a:t>
            </a:r>
            <a:r>
              <a:rPr lang="en-US" altLang="zh-TW" dirty="0" smtClean="0"/>
              <a:t>”.</a:t>
            </a:r>
          </a:p>
          <a:p>
            <a:pPr lvl="1"/>
            <a:r>
              <a:rPr lang="en-US" altLang="zh-TW" dirty="0" smtClean="0"/>
              <a:t>u, v and w are in V, and a and b are scalars. </a:t>
            </a:r>
            <a:r>
              <a:rPr lang="en-US" altLang="zh-TW" dirty="0" err="1" smtClean="0"/>
              <a:t>u+v</a:t>
            </a:r>
            <a:r>
              <a:rPr lang="en-US" altLang="zh-TW" dirty="0" smtClean="0"/>
              <a:t> and au are unique elements of V</a:t>
            </a:r>
          </a:p>
          <a:p>
            <a:r>
              <a:rPr lang="en-US" altLang="zh-TW" sz="2400" dirty="0" smtClean="0"/>
              <a:t>The following axioms hold:</a:t>
            </a:r>
          </a:p>
          <a:p>
            <a:pPr lvl="1"/>
            <a:r>
              <a:rPr lang="en-US" altLang="zh-TW" dirty="0" smtClean="0"/>
              <a:t>u + v = v + u, (u +v) + w = u +(v + w)</a:t>
            </a:r>
          </a:p>
          <a:p>
            <a:pPr lvl="1"/>
            <a:r>
              <a:rPr lang="en-US" altLang="zh-TW" dirty="0" smtClean="0"/>
              <a:t>There is a “zero vector” 0 in V such that  u + 0 = u</a:t>
            </a:r>
          </a:p>
          <a:p>
            <a:pPr lvl="1"/>
            <a:r>
              <a:rPr lang="en-US" altLang="zh-TW" dirty="0" smtClean="0"/>
              <a:t>There is –u in V such that u +(-u) = 0</a:t>
            </a:r>
          </a:p>
          <a:p>
            <a:pPr lvl="1"/>
            <a:r>
              <a:rPr lang="en-US" altLang="zh-TW" dirty="0" smtClean="0"/>
              <a:t>1u = u, (ab)u = a(</a:t>
            </a:r>
            <a:r>
              <a:rPr lang="en-US" altLang="zh-TW" dirty="0" err="1" smtClean="0"/>
              <a:t>bu</a:t>
            </a:r>
            <a:r>
              <a:rPr lang="en-US" altLang="zh-TW" dirty="0" smtClean="0"/>
              <a:t>), a(</a:t>
            </a:r>
            <a:r>
              <a:rPr lang="en-US" altLang="zh-TW" dirty="0" err="1" smtClean="0"/>
              <a:t>u+v</a:t>
            </a:r>
            <a:r>
              <a:rPr lang="en-US" altLang="zh-TW" dirty="0" smtClean="0"/>
              <a:t>) = au +</a:t>
            </a:r>
            <a:r>
              <a:rPr lang="en-US" altLang="zh-TW" dirty="0" err="1" smtClean="0"/>
              <a:t>av</a:t>
            </a:r>
            <a:r>
              <a:rPr lang="en-US" altLang="zh-TW" dirty="0" smtClean="0"/>
              <a:t>, (</a:t>
            </a:r>
            <a:r>
              <a:rPr lang="en-US" altLang="zh-TW" dirty="0" err="1" smtClean="0"/>
              <a:t>a+b</a:t>
            </a:r>
            <a:r>
              <a:rPr lang="en-US" altLang="zh-TW" dirty="0" smtClean="0"/>
              <a:t>)u = au +</a:t>
            </a:r>
            <a:r>
              <a:rPr lang="en-US" altLang="zh-TW" dirty="0" err="1" smtClean="0"/>
              <a:t>bu</a:t>
            </a: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7569200" y="5226050"/>
            <a:ext cx="11811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unique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6775" y="511662"/>
            <a:ext cx="207327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R</a:t>
            </a:r>
            <a:r>
              <a:rPr lang="en-US" altLang="zh-TW" sz="2400" baseline="30000" dirty="0" smtClean="0"/>
              <a:t>n</a:t>
            </a:r>
            <a:r>
              <a:rPr lang="en-US" altLang="zh-TW" sz="2400" dirty="0" smtClean="0"/>
              <a:t> is a </a:t>
            </a:r>
          </a:p>
          <a:p>
            <a:pPr algn="ctr"/>
            <a:r>
              <a:rPr lang="en-US" altLang="zh-TW" sz="2400" dirty="0" smtClean="0"/>
              <a:t>vector space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63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>
            <a:off x="800100" y="3987800"/>
            <a:ext cx="75882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Objects in Different Vector Spaces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743200" y="3875882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48945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5700" y="3875088"/>
            <a:ext cx="228600" cy="228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541714" y="1895693"/>
            <a:ext cx="280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In Vector Space R</a:t>
            </a:r>
            <a:r>
              <a:rPr lang="en-US" altLang="zh-TW" sz="2800" baseline="30000" dirty="0" smtClean="0"/>
              <a:t>1</a:t>
            </a:r>
            <a:endParaRPr lang="zh-TW" altLang="en-US" sz="28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0099" y="5761692"/>
            <a:ext cx="313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In Vector Space </a:t>
            </a:r>
            <a:r>
              <a:rPr lang="en-US" altLang="zh-TW" sz="2800" dirty="0" smtClean="0"/>
              <a:t>R</a:t>
            </a:r>
            <a:r>
              <a:rPr lang="en-US" altLang="zh-TW" sz="2800" baseline="30000" dirty="0" smtClean="0"/>
              <a:t>2</a:t>
            </a:r>
            <a:endParaRPr lang="zh-TW" altLang="en-US" sz="2800" baseline="30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446213" y="1779424"/>
            <a:ext cx="0" cy="4416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743200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1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18037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2</a:t>
            </a:r>
            <a:endParaRPr lang="zh-TW" altLang="en-US" sz="2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492874" y="2577634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3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3199" y="4944350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(1,0)</a:t>
            </a:r>
            <a:endParaRPr lang="zh-TW" altLang="en-US" sz="28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618036" y="4944350"/>
            <a:ext cx="87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(2,0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492874" y="4944350"/>
            <a:ext cx="95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(3,0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cxnSp>
        <p:nvCxnSpPr>
          <p:cNvPr id="22" name="直線單箭頭接點 21"/>
          <p:cNvCxnSpPr>
            <a:stCxn id="4" idx="0"/>
            <a:endCxn id="15" idx="2"/>
          </p:cNvCxnSpPr>
          <p:nvPr/>
        </p:nvCxnSpPr>
        <p:spPr>
          <a:xfrm flipV="1">
            <a:off x="2857500" y="3100854"/>
            <a:ext cx="200025" cy="77502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6" idx="2"/>
          </p:cNvCxnSpPr>
          <p:nvPr/>
        </p:nvCxnSpPr>
        <p:spPr>
          <a:xfrm flipV="1">
            <a:off x="4618037" y="3100854"/>
            <a:ext cx="314325" cy="7702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7" idx="2"/>
          </p:cNvCxnSpPr>
          <p:nvPr/>
        </p:nvCxnSpPr>
        <p:spPr>
          <a:xfrm flipV="1">
            <a:off x="6350000" y="3100854"/>
            <a:ext cx="457199" cy="7961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4" idx="4"/>
            <a:endCxn id="18" idx="0"/>
          </p:cNvCxnSpPr>
          <p:nvPr/>
        </p:nvCxnSpPr>
        <p:spPr>
          <a:xfrm>
            <a:off x="2857500" y="4104482"/>
            <a:ext cx="328612" cy="8398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9" idx="0"/>
          </p:cNvCxnSpPr>
          <p:nvPr/>
        </p:nvCxnSpPr>
        <p:spPr>
          <a:xfrm>
            <a:off x="4594225" y="4057403"/>
            <a:ext cx="461962" cy="88694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endCxn id="20" idx="0"/>
          </p:cNvCxnSpPr>
          <p:nvPr/>
        </p:nvCxnSpPr>
        <p:spPr>
          <a:xfrm>
            <a:off x="6404769" y="4080942"/>
            <a:ext cx="563562" cy="86340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0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Objects in Different Vector Spaces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85" y="4385888"/>
                <a:ext cx="140333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424" y="4385888"/>
                <a:ext cx="199849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49" y="4385888"/>
                <a:ext cx="2733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66438" y="1763115"/>
            <a:ext cx="59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the polynomials with degree less than or equal to </a:t>
            </a:r>
            <a:r>
              <a:rPr lang="en-US" altLang="zh-TW" sz="2800" dirty="0" smtClean="0"/>
              <a:t>2 as a vector space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887764" y="5935863"/>
            <a:ext cx="53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All functions as a vector space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69" y="2789648"/>
                <a:ext cx="567015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672" y="2789648"/>
                <a:ext cx="567014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36" y="2754045"/>
                <a:ext cx="567014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1697932" y="5336118"/>
            <a:ext cx="57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Vectors with infinite dimensions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9" idx="2"/>
          </p:cNvCxnSpPr>
          <p:nvPr/>
        </p:nvCxnSpPr>
        <p:spPr>
          <a:xfrm flipV="1">
            <a:off x="1817223" y="3929062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238925" y="3945171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021980" y="3895679"/>
            <a:ext cx="56254" cy="41368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845350" y="4817942"/>
            <a:ext cx="1568019" cy="66421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267052" y="4843808"/>
            <a:ext cx="371279" cy="5686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346049" y="4813711"/>
            <a:ext cx="1704058" cy="5987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Subspaces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594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2531</TotalTime>
  <Words>1756</Words>
  <Application>Microsoft Office PowerPoint</Application>
  <PresentationFormat>如螢幕大小 (4:3)</PresentationFormat>
  <Paragraphs>489</Paragraphs>
  <Slides>46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新細明體</vt:lpstr>
      <vt:lpstr>Arial</vt:lpstr>
      <vt:lpstr>Calibri</vt:lpstr>
      <vt:lpstr>Calibri Light</vt:lpstr>
      <vt:lpstr>Cambria Math</vt:lpstr>
      <vt:lpstr>MT Extra</vt:lpstr>
      <vt:lpstr>Script MT Bold</vt:lpstr>
      <vt:lpstr>Symbol</vt:lpstr>
      <vt:lpstr>Times New Roman</vt:lpstr>
      <vt:lpstr>Office 佈景主題</vt:lpstr>
      <vt:lpstr>Beyond Vectors</vt:lpstr>
      <vt:lpstr>Introduction</vt:lpstr>
      <vt:lpstr>Are they vectors?</vt:lpstr>
      <vt:lpstr>Are they vectors?</vt:lpstr>
      <vt:lpstr>Are they vectors?</vt:lpstr>
      <vt:lpstr>What is a vector?</vt:lpstr>
      <vt:lpstr>Objects in Different Vector Spaces</vt:lpstr>
      <vt:lpstr>Objects in Different Vector Spaces</vt:lpstr>
      <vt:lpstr>Subspaces</vt:lpstr>
      <vt:lpstr>Review: Subspace</vt:lpstr>
      <vt:lpstr>Are they subspaces?</vt:lpstr>
      <vt:lpstr>Linear Combination and Span</vt:lpstr>
      <vt:lpstr>Linear Combination and Span</vt:lpstr>
      <vt:lpstr>Linear Combination and Span</vt:lpstr>
      <vt:lpstr>Linear Transformation</vt:lpstr>
      <vt:lpstr>Linear transformation</vt:lpstr>
      <vt:lpstr>Linear transformation</vt:lpstr>
      <vt:lpstr>Null Space and Range</vt:lpstr>
      <vt:lpstr>One-to-one and Onto</vt:lpstr>
      <vt:lpstr>Isomorphism (同構)</vt:lpstr>
      <vt:lpstr>Isomorphism</vt:lpstr>
      <vt:lpstr>Basis</vt:lpstr>
      <vt:lpstr>Independent</vt:lpstr>
      <vt:lpstr>Independent</vt:lpstr>
      <vt:lpstr>Basis</vt:lpstr>
      <vt:lpstr>Vector Representation of Object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Matrix Representation  of Linear Operator</vt:lpstr>
      <vt:lpstr>Eigenvalue  and Eigenvector</vt:lpstr>
      <vt:lpstr>Eigenvalue and Eigenvector</vt:lpstr>
      <vt:lpstr>PowerPoint 簡報</vt:lpstr>
      <vt:lpstr>Eigenvalue and Eigenvector</vt:lpstr>
      <vt:lpstr>Inner Product</vt:lpstr>
      <vt:lpstr>Inner Product </vt:lpstr>
      <vt:lpstr>Inner Product </vt:lpstr>
      <vt:lpstr>Inner Product </vt:lpstr>
      <vt:lpstr>Orthogonal/Orthonormal Basis</vt:lpstr>
      <vt:lpstr>PowerPoint 簡報</vt:lpstr>
      <vt:lpstr>Orthogonal/Orthonormal Basis</vt:lpstr>
      <vt:lpstr>Orthogonal/Orthonormal Basis</vt:lpstr>
      <vt:lpstr>PowerPoint 簡報</vt:lpstr>
      <vt:lpstr>Fourier Series</vt:lpstr>
      <vt:lpstr>工商時間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Vectors</dc:title>
  <dc:creator>Lee Hung-yi</dc:creator>
  <cp:lastModifiedBy>Lee Hung-yi</cp:lastModifiedBy>
  <cp:revision>128</cp:revision>
  <dcterms:created xsi:type="dcterms:W3CDTF">2016-05-31T12:12:40Z</dcterms:created>
  <dcterms:modified xsi:type="dcterms:W3CDTF">2016-06-08T02:25:06Z</dcterms:modified>
</cp:coreProperties>
</file>